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5EA0"/>
    <a:srgbClr val="83A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D82C6E-7FB3-4D43-8DAD-82972C671EA7}" v="2" dt="2019-08-27T17:35:04.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3054" y="90"/>
      </p:cViewPr>
      <p:guideLst>
        <p:guide orient="horz" pos="3168"/>
        <p:guide pos="244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6419B8E-6677-4F1E-B36D-C80BB39712B9}"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19B8E-6677-4F1E-B36D-C80BB39712B9}"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19B8E-6677-4F1E-B36D-C80BB39712B9}"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419B8E-6677-4F1E-B36D-C80BB39712B9}"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419B8E-6677-4F1E-B36D-C80BB39712B9}" type="datetimeFigureOut">
              <a:rPr lang="en-US" smtClean="0"/>
              <a:pPr/>
              <a:t>8/27/2019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9B8E-6677-4F1E-B36D-C80BB39712B9}"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419B8E-6677-4F1E-B36D-C80BB39712B9}" type="datetimeFigureOut">
              <a:rPr lang="en-US" smtClean="0"/>
              <a:pPr/>
              <a:t>8/27/2019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419B8E-6677-4F1E-B36D-C80BB39712B9}" type="datetimeFigureOut">
              <a:rPr lang="en-US" smtClean="0"/>
              <a:pPr/>
              <a:t>8/27/2019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19B8E-6677-4F1E-B36D-C80BB39712B9}" type="datetimeFigureOut">
              <a:rPr lang="en-US" smtClean="0"/>
              <a:pPr/>
              <a:t>8/27/2019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19B8E-6677-4F1E-B36D-C80BB39712B9}"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19B8E-6677-4F1E-B36D-C80BB39712B9}" type="datetimeFigureOut">
              <a:rPr lang="en-US" smtClean="0"/>
              <a:pPr/>
              <a:t>8/27/2019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C23324-A743-451C-9201-24B5911644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F6419B8E-6677-4F1E-B36D-C80BB39712B9}" type="datetimeFigureOut">
              <a:rPr lang="en-US" smtClean="0"/>
              <a:pPr/>
              <a:t>8/27/2019</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FAC23324-A743-451C-9201-24B5911644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gif"/><Relationship Id="rId7"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0" y="-1"/>
            <a:ext cx="7780351" cy="1447801"/>
          </a:xfrm>
          <a:prstGeom prst="rect">
            <a:avLst/>
          </a:prstGeom>
          <a:noFill/>
          <a:ln w="12700" algn="ctr">
            <a:noFill/>
            <a:miter lim="800000"/>
            <a:headEnd/>
            <a:tailEnd/>
          </a:ln>
          <a:effectLst/>
        </p:spPr>
      </p:pic>
      <p:pic>
        <p:nvPicPr>
          <p:cNvPr id="5" name="Picture 4" descr="CypressEnvirosystemsLogo_large v2 transparent.gif"/>
          <p:cNvPicPr>
            <a:picLocks noChangeAspect="1"/>
          </p:cNvPicPr>
          <p:nvPr/>
        </p:nvPicPr>
        <p:blipFill>
          <a:blip r:embed="rId3" cstate="print"/>
          <a:stretch>
            <a:fillRect/>
          </a:stretch>
        </p:blipFill>
        <p:spPr>
          <a:xfrm>
            <a:off x="533400" y="586409"/>
            <a:ext cx="1905000" cy="556591"/>
          </a:xfrm>
          <a:prstGeom prst="rect">
            <a:avLst/>
          </a:prstGeom>
        </p:spPr>
      </p:pic>
      <p:sp>
        <p:nvSpPr>
          <p:cNvPr id="6" name="Rectangle 5"/>
          <p:cNvSpPr/>
          <p:nvPr/>
        </p:nvSpPr>
        <p:spPr>
          <a:xfrm>
            <a:off x="4411649" y="0"/>
            <a:ext cx="3352800" cy="1447800"/>
          </a:xfrm>
          <a:prstGeom prst="rect">
            <a:avLst/>
          </a:prstGeom>
          <a:solidFill>
            <a:srgbClr val="83A828">
              <a:alpha val="4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65050" y="198752"/>
            <a:ext cx="1664238" cy="1231106"/>
          </a:xfrm>
          <a:prstGeom prst="rect">
            <a:avLst/>
          </a:prstGeom>
          <a:noFill/>
        </p:spPr>
        <p:txBody>
          <a:bodyPr wrap="none" rtlCol="0">
            <a:spAutoFit/>
          </a:bodyPr>
          <a:lstStyle/>
          <a:p>
            <a:r>
              <a:rPr lang="en-US" sz="2000" dirty="0">
                <a:solidFill>
                  <a:schemeClr val="bg1"/>
                </a:solidFill>
                <a:latin typeface="+mj-lt"/>
              </a:rPr>
              <a:t>GREEN BOX</a:t>
            </a:r>
          </a:p>
          <a:p>
            <a:r>
              <a:rPr lang="en-US" sz="2000" dirty="0">
                <a:solidFill>
                  <a:schemeClr val="bg1"/>
                </a:solidFill>
                <a:latin typeface="+mj-lt"/>
              </a:rPr>
              <a:t>CONTROLLER </a:t>
            </a:r>
          </a:p>
          <a:p>
            <a:r>
              <a:rPr lang="en-US" sz="2000" dirty="0">
                <a:solidFill>
                  <a:schemeClr val="bg1"/>
                </a:solidFill>
                <a:latin typeface="+mj-lt"/>
              </a:rPr>
              <a:t>(INDUSTRIAL)</a:t>
            </a:r>
          </a:p>
          <a:p>
            <a:r>
              <a:rPr lang="en-US" sz="1400" dirty="0">
                <a:solidFill>
                  <a:schemeClr val="bg1"/>
                </a:solidFill>
                <a:latin typeface="+mj-lt"/>
              </a:rPr>
              <a:t>(GBC-820-IND-LoRa)</a:t>
            </a:r>
          </a:p>
        </p:txBody>
      </p:sp>
      <p:sp>
        <p:nvSpPr>
          <p:cNvPr id="8" name="TextBox 7"/>
          <p:cNvSpPr txBox="1"/>
          <p:nvPr/>
        </p:nvSpPr>
        <p:spPr>
          <a:xfrm>
            <a:off x="344556" y="1881809"/>
            <a:ext cx="974626" cy="307777"/>
          </a:xfrm>
          <a:prstGeom prst="rect">
            <a:avLst/>
          </a:prstGeom>
          <a:noFill/>
        </p:spPr>
        <p:txBody>
          <a:bodyPr wrap="none" rtlCol="0">
            <a:spAutoFit/>
          </a:bodyPr>
          <a:lstStyle/>
          <a:p>
            <a:r>
              <a:rPr lang="en-US" sz="1400" b="1" dirty="0">
                <a:solidFill>
                  <a:srgbClr val="285EA0"/>
                </a:solidFill>
              </a:rPr>
              <a:t>FEATURES:</a:t>
            </a:r>
          </a:p>
        </p:txBody>
      </p:sp>
      <p:sp>
        <p:nvSpPr>
          <p:cNvPr id="9" name="TextBox 8"/>
          <p:cNvSpPr txBox="1"/>
          <p:nvPr/>
        </p:nvSpPr>
        <p:spPr>
          <a:xfrm>
            <a:off x="344556" y="2130956"/>
            <a:ext cx="2252867" cy="6250429"/>
          </a:xfrm>
          <a:prstGeom prst="rect">
            <a:avLst/>
          </a:prstGeom>
          <a:noFill/>
        </p:spPr>
        <p:txBody>
          <a:bodyPr wrap="square" rtlCol="0">
            <a:spAutoFit/>
          </a:bodyPr>
          <a:lstStyle/>
          <a:p>
            <a:pPr marL="173038" indent="-173038">
              <a:spcAft>
                <a:spcPts val="700"/>
              </a:spcAft>
              <a:buFont typeface="Arial" pitchFamily="34" charset="0"/>
              <a:buChar char="•"/>
            </a:pPr>
            <a:r>
              <a:rPr lang="en-US" sz="1200" b="1" dirty="0">
                <a:solidFill>
                  <a:schemeClr val="tx1">
                    <a:lumMod val="65000"/>
                    <a:lumOff val="35000"/>
                  </a:schemeClr>
                </a:solidFill>
              </a:rPr>
              <a:t>Integrates with HUB to log, display, control, and trend data from Wireless Gauge Readers, Wireless Transducer Readers and Wireless Steam Trap Monitors.</a:t>
            </a:r>
          </a:p>
          <a:p>
            <a:pPr marL="173038" indent="-173038">
              <a:spcAft>
                <a:spcPts val="700"/>
              </a:spcAft>
              <a:buFont typeface="Arial" pitchFamily="34" charset="0"/>
              <a:buChar char="•"/>
            </a:pPr>
            <a:r>
              <a:rPr lang="en-US" sz="1200" b="1" dirty="0">
                <a:solidFill>
                  <a:schemeClr val="tx1">
                    <a:lumMod val="65000"/>
                    <a:lumOff val="35000"/>
                  </a:schemeClr>
                </a:solidFill>
              </a:rPr>
              <a:t>Windows 10 Pro Operating System</a:t>
            </a:r>
          </a:p>
          <a:p>
            <a:pPr marL="173038" indent="-173038">
              <a:spcAft>
                <a:spcPts val="700"/>
              </a:spcAft>
              <a:buFont typeface="Arial" pitchFamily="34" charset="0"/>
              <a:buChar char="•"/>
            </a:pPr>
            <a:r>
              <a:rPr lang="en-US" sz="1200" b="1" dirty="0">
                <a:solidFill>
                  <a:schemeClr val="tx1">
                    <a:lumMod val="65000"/>
                    <a:lumOff val="35000"/>
                  </a:schemeClr>
                </a:solidFill>
              </a:rPr>
              <a:t>Built-in web pages for direct access to data and trending</a:t>
            </a:r>
          </a:p>
          <a:p>
            <a:pPr marL="173038" indent="-173038">
              <a:spcAft>
                <a:spcPts val="700"/>
              </a:spcAft>
              <a:buFont typeface="Arial" pitchFamily="34" charset="0"/>
              <a:buChar char="•"/>
            </a:pPr>
            <a:r>
              <a:rPr lang="en-US" sz="1200" b="1" dirty="0">
                <a:solidFill>
                  <a:schemeClr val="tx1">
                    <a:lumMod val="65000"/>
                    <a:lumOff val="35000"/>
                  </a:schemeClr>
                </a:solidFill>
              </a:rPr>
              <a:t>Each GBC supports 100 devices in typical installation*</a:t>
            </a:r>
          </a:p>
          <a:p>
            <a:pPr marL="173038" indent="-173038">
              <a:spcAft>
                <a:spcPts val="700"/>
              </a:spcAft>
              <a:buFont typeface="Arial" pitchFamily="34" charset="0"/>
              <a:buChar char="•"/>
            </a:pPr>
            <a:r>
              <a:rPr lang="en-US" sz="1200" b="1" dirty="0">
                <a:solidFill>
                  <a:schemeClr val="tx1">
                    <a:lumMod val="65000"/>
                    <a:lumOff val="35000"/>
                  </a:schemeClr>
                </a:solidFill>
              </a:rPr>
              <a:t>Used with </a:t>
            </a:r>
            <a:r>
              <a:rPr lang="en-US" sz="1200" b="1" dirty="0" err="1">
                <a:solidFill>
                  <a:schemeClr val="tx1">
                    <a:lumMod val="65000"/>
                    <a:lumOff val="35000"/>
                  </a:schemeClr>
                </a:solidFill>
              </a:rPr>
              <a:t>LoRa</a:t>
            </a:r>
            <a:r>
              <a:rPr lang="en-US" sz="1200" b="1" dirty="0">
                <a:solidFill>
                  <a:schemeClr val="tx1">
                    <a:lumMod val="65000"/>
                    <a:lumOff val="35000"/>
                  </a:schemeClr>
                </a:solidFill>
              </a:rPr>
              <a:t> wireless devices from Cypress </a:t>
            </a:r>
            <a:r>
              <a:rPr lang="en-US" sz="1200" b="1" dirty="0" err="1">
                <a:solidFill>
                  <a:schemeClr val="tx1">
                    <a:lumMod val="65000"/>
                    <a:lumOff val="35000"/>
                  </a:schemeClr>
                </a:solidFill>
              </a:rPr>
              <a:t>Envirosystems</a:t>
            </a:r>
            <a:endParaRPr lang="en-US" sz="1200" b="1" dirty="0">
              <a:solidFill>
                <a:schemeClr val="tx1">
                  <a:lumMod val="65000"/>
                  <a:lumOff val="35000"/>
                </a:schemeClr>
              </a:solidFill>
            </a:endParaRPr>
          </a:p>
          <a:p>
            <a:pPr marL="173038" indent="-173038">
              <a:spcAft>
                <a:spcPts val="700"/>
              </a:spcAft>
              <a:buFont typeface="Arial" pitchFamily="34" charset="0"/>
              <a:buChar char="•"/>
            </a:pPr>
            <a:r>
              <a:rPr lang="en-US" sz="1200" b="1" dirty="0">
                <a:solidFill>
                  <a:schemeClr val="tx1">
                    <a:lumMod val="65000"/>
                    <a:lumOff val="35000"/>
                  </a:schemeClr>
                </a:solidFill>
              </a:rPr>
              <a:t>Available OPC and </a:t>
            </a:r>
            <a:r>
              <a:rPr lang="en-US" sz="1200" b="1" dirty="0" err="1">
                <a:solidFill>
                  <a:schemeClr val="tx1">
                    <a:lumMod val="65000"/>
                    <a:lumOff val="35000"/>
                  </a:schemeClr>
                </a:solidFill>
              </a:rPr>
              <a:t>RESTful</a:t>
            </a:r>
            <a:r>
              <a:rPr lang="en-US" sz="1200" b="1" dirty="0">
                <a:solidFill>
                  <a:schemeClr val="tx1">
                    <a:lumMod val="65000"/>
                    <a:lumOff val="35000"/>
                  </a:schemeClr>
                </a:solidFill>
              </a:rPr>
              <a:t> API connectivity for integration with existing automation systems</a:t>
            </a:r>
          </a:p>
          <a:p>
            <a:pPr marL="173038" indent="-173038">
              <a:spcAft>
                <a:spcPts val="700"/>
              </a:spcAft>
              <a:buFont typeface="Arial" pitchFamily="34" charset="0"/>
              <a:buChar char="•"/>
            </a:pPr>
            <a:r>
              <a:rPr lang="en-US" sz="1200" b="1" dirty="0">
                <a:solidFill>
                  <a:schemeClr val="tx1">
                    <a:lumMod val="65000"/>
                    <a:lumOff val="35000"/>
                  </a:schemeClr>
                </a:solidFill>
              </a:rPr>
              <a:t>Alarm notifications via emails</a:t>
            </a:r>
          </a:p>
          <a:p>
            <a:pPr marL="173038" indent="-173038">
              <a:spcAft>
                <a:spcPts val="700"/>
              </a:spcAft>
              <a:buFont typeface="Arial" pitchFamily="34" charset="0"/>
              <a:buChar char="•"/>
            </a:pPr>
            <a:r>
              <a:rPr lang="en-US" sz="1200" b="1" dirty="0">
                <a:solidFill>
                  <a:schemeClr val="tx1">
                    <a:lumMod val="65000"/>
                    <a:lumOff val="35000"/>
                  </a:schemeClr>
                </a:solidFill>
              </a:rPr>
              <a:t>Stores up to one month of historical data</a:t>
            </a:r>
          </a:p>
          <a:p>
            <a:pPr marL="173038" indent="-173038">
              <a:spcAft>
                <a:spcPts val="700"/>
              </a:spcAft>
              <a:buFont typeface="Arial" pitchFamily="34" charset="0"/>
              <a:buChar char="•"/>
            </a:pPr>
            <a:r>
              <a:rPr lang="en-US" sz="1200" b="1" dirty="0">
                <a:solidFill>
                  <a:schemeClr val="tx1">
                    <a:lumMod val="65000"/>
                    <a:lumOff val="35000"/>
                  </a:schemeClr>
                </a:solidFill>
              </a:rPr>
              <a:t>Easy to mount on wall</a:t>
            </a:r>
          </a:p>
          <a:p>
            <a:pPr marL="173038" indent="-173038">
              <a:spcAft>
                <a:spcPts val="700"/>
              </a:spcAft>
              <a:buFont typeface="Arial" pitchFamily="34" charset="0"/>
              <a:buChar char="•"/>
            </a:pPr>
            <a:r>
              <a:rPr lang="en-US" sz="1200" b="1" dirty="0" err="1">
                <a:solidFill>
                  <a:schemeClr val="tx1">
                    <a:lumMod val="65000"/>
                    <a:lumOff val="35000"/>
                  </a:schemeClr>
                </a:solidFill>
              </a:rPr>
              <a:t>Fanless</a:t>
            </a:r>
            <a:r>
              <a:rPr lang="en-US" sz="1200" b="1" dirty="0">
                <a:solidFill>
                  <a:schemeClr val="tx1">
                    <a:lumMod val="65000"/>
                    <a:lumOff val="35000"/>
                  </a:schemeClr>
                </a:solidFill>
              </a:rPr>
              <a:t> low-power design</a:t>
            </a:r>
          </a:p>
          <a:p>
            <a:pPr marL="173038" indent="-173038">
              <a:spcAft>
                <a:spcPts val="700"/>
              </a:spcAft>
              <a:buFont typeface="Arial" pitchFamily="34" charset="0"/>
              <a:buChar char="•"/>
            </a:pPr>
            <a:r>
              <a:rPr lang="en-US" sz="1200" b="1" dirty="0">
                <a:solidFill>
                  <a:schemeClr val="tx1">
                    <a:lumMod val="65000"/>
                    <a:lumOff val="35000"/>
                  </a:schemeClr>
                </a:solidFill>
              </a:rPr>
              <a:t>Supports dual 10 / 100/ 1000 Mbps Ethernet ports</a:t>
            </a:r>
          </a:p>
          <a:p>
            <a:pPr marL="173038" indent="-173038">
              <a:spcAft>
                <a:spcPts val="700"/>
              </a:spcAft>
              <a:buFont typeface="Arial" pitchFamily="34" charset="0"/>
              <a:buChar char="•"/>
            </a:pPr>
            <a:r>
              <a:rPr lang="en-US" sz="1200" b="1" dirty="0">
                <a:solidFill>
                  <a:schemeClr val="tx1">
                    <a:lumMod val="65000"/>
                    <a:lumOff val="35000"/>
                  </a:schemeClr>
                </a:solidFill>
              </a:rPr>
              <a:t>ROHS Compliant</a:t>
            </a:r>
          </a:p>
        </p:txBody>
      </p:sp>
      <p:sp>
        <p:nvSpPr>
          <p:cNvPr id="14" name="Rounded Rectangle 13"/>
          <p:cNvSpPr/>
          <p:nvPr/>
        </p:nvSpPr>
        <p:spPr>
          <a:xfrm>
            <a:off x="2790908" y="3845763"/>
            <a:ext cx="4723075" cy="2656113"/>
          </a:xfrm>
          <a:prstGeom prst="roundRect">
            <a:avLst>
              <a:gd name="adj" fmla="val 4371"/>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838615" y="3942503"/>
            <a:ext cx="4675367" cy="646331"/>
          </a:xfrm>
          <a:prstGeom prst="rect">
            <a:avLst/>
          </a:prstGeom>
          <a:noFill/>
        </p:spPr>
        <p:txBody>
          <a:bodyPr wrap="square" rtlCol="0">
            <a:spAutoFit/>
          </a:bodyPr>
          <a:lstStyle/>
          <a:p>
            <a:r>
              <a:rPr lang="en-US" sz="1200" b="1" dirty="0">
                <a:solidFill>
                  <a:srgbClr val="285EA0"/>
                </a:solidFill>
              </a:rPr>
              <a:t>Network and Data Controller for Cypress Envirosystems wireless sensor networks.  Use to make data available to existing automation systems, or use standalone with the Web interface.</a:t>
            </a:r>
          </a:p>
        </p:txBody>
      </p:sp>
      <p:sp>
        <p:nvSpPr>
          <p:cNvPr id="16" name="TextBox 15"/>
          <p:cNvSpPr txBox="1"/>
          <p:nvPr/>
        </p:nvSpPr>
        <p:spPr>
          <a:xfrm>
            <a:off x="2838615" y="4655809"/>
            <a:ext cx="4671389" cy="1733808"/>
          </a:xfrm>
          <a:prstGeom prst="rect">
            <a:avLst/>
          </a:prstGeom>
          <a:noFill/>
        </p:spPr>
        <p:txBody>
          <a:bodyPr wrap="square" rtlCol="0">
            <a:spAutoFit/>
          </a:bodyPr>
          <a:lstStyle/>
          <a:p>
            <a:pPr>
              <a:spcAft>
                <a:spcPts val="1000"/>
              </a:spcAft>
            </a:pPr>
            <a:r>
              <a:rPr lang="en-US" sz="900" dirty="0"/>
              <a:t>The Green Box Controller (GBC) is a flexible communications gateway that logs data from the Cypress Envirosystems wireless sensor network and provides it to users and automation systems through a variety of interfaces.</a:t>
            </a:r>
          </a:p>
          <a:p>
            <a:pPr>
              <a:spcAft>
                <a:spcPts val="1000"/>
              </a:spcAft>
            </a:pPr>
            <a:r>
              <a:rPr lang="en-US" sz="900" dirty="0"/>
              <a:t>For users with existing automation systems and operator workstations, it provides data over OPC, </a:t>
            </a:r>
            <a:r>
              <a:rPr lang="en-US" sz="900" dirty="0" err="1"/>
              <a:t>BACnet</a:t>
            </a:r>
            <a:r>
              <a:rPr lang="en-US" sz="900" dirty="0"/>
              <a:t>/IP or </a:t>
            </a:r>
            <a:r>
              <a:rPr lang="en-US" sz="900" dirty="0" err="1"/>
              <a:t>RESTful</a:t>
            </a:r>
            <a:r>
              <a:rPr lang="en-US" sz="900" dirty="0"/>
              <a:t> API for seamless integration and transparent co-existence with plant management systems.</a:t>
            </a:r>
          </a:p>
          <a:p>
            <a:pPr>
              <a:spcAft>
                <a:spcPts val="1000"/>
              </a:spcAft>
            </a:pPr>
            <a:r>
              <a:rPr lang="en-US" sz="900" dirty="0"/>
              <a:t>For users which do not need to connect to existing infrastructure, the Green Box Controller can also provide data directly to users via a standalone web interface accessible via a web browser from any computer.  Alarm notification may be sent to any email address, which may be routed to any cell phone via text message.</a:t>
            </a:r>
          </a:p>
        </p:txBody>
      </p:sp>
      <p:sp>
        <p:nvSpPr>
          <p:cNvPr id="20" name="Rectangle 19"/>
          <p:cNvSpPr/>
          <p:nvPr/>
        </p:nvSpPr>
        <p:spPr>
          <a:xfrm>
            <a:off x="0" y="9811910"/>
            <a:ext cx="7788302" cy="24649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583666" y="9805254"/>
            <a:ext cx="1013419" cy="253916"/>
          </a:xfrm>
          <a:prstGeom prst="rect">
            <a:avLst/>
          </a:prstGeom>
          <a:noFill/>
        </p:spPr>
        <p:txBody>
          <a:bodyPr wrap="none" rtlCol="0">
            <a:spAutoFit/>
          </a:bodyPr>
          <a:lstStyle/>
          <a:p>
            <a:r>
              <a:rPr lang="en-US" sz="1050" dirty="0">
                <a:solidFill>
                  <a:schemeClr val="bg1"/>
                </a:solidFill>
              </a:rPr>
              <a:t>PBGBC-201706</a:t>
            </a:r>
          </a:p>
        </p:txBody>
      </p:sp>
      <p:pic>
        <p:nvPicPr>
          <p:cNvPr id="3" name="Picture 3"/>
          <p:cNvPicPr>
            <a:picLocks noChangeAspect="1" noChangeArrowheads="1"/>
          </p:cNvPicPr>
          <p:nvPr/>
        </p:nvPicPr>
        <p:blipFill>
          <a:blip r:embed="rId4" cstate="print"/>
          <a:srcRect/>
          <a:stretch>
            <a:fillRect/>
          </a:stretch>
        </p:blipFill>
        <p:spPr bwMode="auto">
          <a:xfrm>
            <a:off x="3830688" y="1958873"/>
            <a:ext cx="2321395" cy="1376271"/>
          </a:xfrm>
          <a:prstGeom prst="rect">
            <a:avLst/>
          </a:prstGeom>
          <a:noFill/>
          <a:ln w="9525">
            <a:noFill/>
            <a:miter lim="800000"/>
            <a:headEnd/>
            <a:tailEnd/>
          </a:ln>
        </p:spPr>
      </p:pic>
      <p:sp>
        <p:nvSpPr>
          <p:cNvPr id="23" name="TextBox 22"/>
          <p:cNvSpPr txBox="1"/>
          <p:nvPr/>
        </p:nvSpPr>
        <p:spPr>
          <a:xfrm>
            <a:off x="421625" y="9025622"/>
            <a:ext cx="2618456" cy="461665"/>
          </a:xfrm>
          <a:prstGeom prst="rect">
            <a:avLst/>
          </a:prstGeom>
          <a:noFill/>
        </p:spPr>
        <p:txBody>
          <a:bodyPr wrap="square" rtlCol="0">
            <a:spAutoFit/>
          </a:bodyPr>
          <a:lstStyle/>
          <a:p>
            <a:r>
              <a:rPr lang="en-US" sz="800" dirty="0"/>
              <a:t>*The design maximum is 225 devices per GBC, but most site layouts impose a practical limit of about 100 devices per GBC.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539669" y="2371355"/>
            <a:ext cx="6796673" cy="1966881"/>
            <a:chOff x="539669" y="2371355"/>
            <a:chExt cx="6796673" cy="1966881"/>
          </a:xfrm>
        </p:grpSpPr>
        <p:sp>
          <p:nvSpPr>
            <p:cNvPr id="36" name="Rectangle 35"/>
            <p:cNvSpPr/>
            <p:nvPr/>
          </p:nvSpPr>
          <p:spPr>
            <a:xfrm>
              <a:off x="539669" y="2371355"/>
              <a:ext cx="6796673" cy="2125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39669" y="2809946"/>
              <a:ext cx="6796673" cy="2125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539669" y="3248536"/>
              <a:ext cx="6796673" cy="2125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539669" y="3687127"/>
              <a:ext cx="6796673" cy="2125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539669" y="4125717"/>
              <a:ext cx="6796673" cy="21251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 name="Picture 3"/>
          <p:cNvPicPr>
            <a:picLocks noChangeAspect="1" noChangeArrowheads="1"/>
          </p:cNvPicPr>
          <p:nvPr/>
        </p:nvPicPr>
        <p:blipFill>
          <a:blip r:embed="rId2" cstate="print"/>
          <a:srcRect/>
          <a:stretch>
            <a:fillRect/>
          </a:stretch>
        </p:blipFill>
        <p:spPr bwMode="auto">
          <a:xfrm>
            <a:off x="0" y="-7952"/>
            <a:ext cx="7780351" cy="1447801"/>
          </a:xfrm>
          <a:prstGeom prst="rect">
            <a:avLst/>
          </a:prstGeom>
          <a:noFill/>
          <a:ln w="12700" algn="ctr">
            <a:noFill/>
            <a:miter lim="800000"/>
            <a:headEnd/>
            <a:tailEnd/>
          </a:ln>
          <a:effectLst/>
        </p:spPr>
      </p:pic>
      <p:pic>
        <p:nvPicPr>
          <p:cNvPr id="5" name="Picture 4" descr="CypressEnvirosystemsLogo_large v2 transparent.gif"/>
          <p:cNvPicPr>
            <a:picLocks noChangeAspect="1"/>
          </p:cNvPicPr>
          <p:nvPr/>
        </p:nvPicPr>
        <p:blipFill>
          <a:blip r:embed="rId3" cstate="print"/>
          <a:stretch>
            <a:fillRect/>
          </a:stretch>
        </p:blipFill>
        <p:spPr>
          <a:xfrm>
            <a:off x="533400" y="586409"/>
            <a:ext cx="1905000" cy="556591"/>
          </a:xfrm>
          <a:prstGeom prst="rect">
            <a:avLst/>
          </a:prstGeom>
        </p:spPr>
      </p:pic>
      <p:grpSp>
        <p:nvGrpSpPr>
          <p:cNvPr id="30" name="Group 29"/>
          <p:cNvGrpSpPr/>
          <p:nvPr/>
        </p:nvGrpSpPr>
        <p:grpSpPr>
          <a:xfrm>
            <a:off x="510458" y="5819381"/>
            <a:ext cx="6833728" cy="1602628"/>
            <a:chOff x="285333" y="4140677"/>
            <a:chExt cx="7281218" cy="1707572"/>
          </a:xfrm>
        </p:grpSpPr>
        <p:pic>
          <p:nvPicPr>
            <p:cNvPr id="6" name="Picture 5"/>
            <p:cNvPicPr>
              <a:picLocks noChangeAspect="1" noChangeArrowheads="1"/>
            </p:cNvPicPr>
            <p:nvPr/>
          </p:nvPicPr>
          <p:blipFill>
            <a:blip r:embed="rId4" cstate="print"/>
            <a:srcRect/>
            <a:stretch>
              <a:fillRect/>
            </a:stretch>
          </p:blipFill>
          <p:spPr bwMode="auto">
            <a:xfrm>
              <a:off x="580186" y="4306430"/>
              <a:ext cx="759417" cy="1080265"/>
            </a:xfrm>
            <a:prstGeom prst="rect">
              <a:avLst/>
            </a:prstGeom>
            <a:solidFill>
              <a:schemeClr val="tx1">
                <a:lumMod val="50000"/>
                <a:lumOff val="50000"/>
              </a:schemeClr>
            </a:solidFill>
            <a:ln>
              <a:noFill/>
            </a:ln>
          </p:spPr>
        </p:pic>
        <p:pic>
          <p:nvPicPr>
            <p:cNvPr id="7" name="Picture 4"/>
            <p:cNvPicPr>
              <a:picLocks noChangeAspect="1" noChangeArrowheads="1"/>
            </p:cNvPicPr>
            <p:nvPr/>
          </p:nvPicPr>
          <p:blipFill>
            <a:blip r:embed="rId5" cstate="print"/>
            <a:srcRect/>
            <a:stretch>
              <a:fillRect/>
            </a:stretch>
          </p:blipFill>
          <p:spPr bwMode="auto">
            <a:xfrm>
              <a:off x="3387074" y="4401885"/>
              <a:ext cx="1001784" cy="751338"/>
            </a:xfrm>
            <a:prstGeom prst="rect">
              <a:avLst/>
            </a:prstGeom>
            <a:noFill/>
            <a:ln w="12700">
              <a:noFill/>
              <a:prstDash val="dash"/>
              <a:miter lim="800000"/>
              <a:headEnd type="none" w="lg" len="lg"/>
              <a:tailEnd type="none" w="lg" len="lg"/>
            </a:ln>
          </p:spPr>
        </p:pic>
        <p:pic>
          <p:nvPicPr>
            <p:cNvPr id="2050" name="Picture 2"/>
            <p:cNvPicPr>
              <a:picLocks noChangeAspect="1" noChangeArrowheads="1"/>
            </p:cNvPicPr>
            <p:nvPr/>
          </p:nvPicPr>
          <p:blipFill>
            <a:blip r:embed="rId6" cstate="print"/>
            <a:srcRect/>
            <a:stretch>
              <a:fillRect/>
            </a:stretch>
          </p:blipFill>
          <p:spPr bwMode="auto">
            <a:xfrm>
              <a:off x="4841334" y="4307616"/>
              <a:ext cx="912485" cy="838559"/>
            </a:xfrm>
            <a:prstGeom prst="rect">
              <a:avLst/>
            </a:prstGeom>
            <a:noFill/>
            <a:ln w="9525">
              <a:noFill/>
              <a:miter lim="800000"/>
              <a:headEnd/>
              <a:tailEnd/>
            </a:ln>
          </p:spPr>
        </p:pic>
        <p:pic>
          <p:nvPicPr>
            <p:cNvPr id="11" name="Picture 19"/>
            <p:cNvPicPr>
              <a:picLocks noChangeAspect="1" noChangeArrowheads="1"/>
            </p:cNvPicPr>
            <p:nvPr/>
          </p:nvPicPr>
          <p:blipFill>
            <a:blip r:embed="rId7" cstate="print"/>
            <a:srcRect/>
            <a:stretch>
              <a:fillRect/>
            </a:stretch>
          </p:blipFill>
          <p:spPr bwMode="auto">
            <a:xfrm>
              <a:off x="6275721" y="4339265"/>
              <a:ext cx="1171441" cy="865597"/>
            </a:xfrm>
            <a:prstGeom prst="rect">
              <a:avLst/>
            </a:prstGeom>
            <a:noFill/>
            <a:ln w="12700" algn="ctr">
              <a:noFill/>
              <a:miter lim="800000"/>
              <a:headEnd/>
              <a:tailEnd/>
            </a:ln>
          </p:spPr>
        </p:pic>
        <p:pic>
          <p:nvPicPr>
            <p:cNvPr id="12" name="Picture 17"/>
            <p:cNvPicPr>
              <a:picLocks noChangeAspect="1" noChangeArrowheads="1"/>
            </p:cNvPicPr>
            <p:nvPr/>
          </p:nvPicPr>
          <p:blipFill>
            <a:blip r:embed="rId8" cstate="print"/>
            <a:srcRect/>
            <a:stretch>
              <a:fillRect/>
            </a:stretch>
          </p:blipFill>
          <p:spPr bwMode="auto">
            <a:xfrm>
              <a:off x="1807619" y="4373544"/>
              <a:ext cx="1116730" cy="876264"/>
            </a:xfrm>
            <a:prstGeom prst="rect">
              <a:avLst/>
            </a:prstGeom>
            <a:noFill/>
            <a:ln w="12700" algn="ctr">
              <a:noFill/>
              <a:miter lim="800000"/>
              <a:headEnd/>
              <a:tailEnd/>
            </a:ln>
          </p:spPr>
        </p:pic>
        <p:sp>
          <p:nvSpPr>
            <p:cNvPr id="15" name="Rounded Rectangle 14"/>
            <p:cNvSpPr/>
            <p:nvPr/>
          </p:nvSpPr>
          <p:spPr>
            <a:xfrm>
              <a:off x="314324" y="5514007"/>
              <a:ext cx="7252227" cy="307688"/>
            </a:xfrm>
            <a:prstGeom prst="roundRect">
              <a:avLst>
                <a:gd name="adj" fmla="val 50000"/>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314695" y="5445919"/>
              <a:ext cx="7247613" cy="203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587268" y="4140677"/>
              <a:ext cx="4546111" cy="1673527"/>
              <a:chOff x="1699406" y="3881885"/>
              <a:chExt cx="4779036" cy="1613140"/>
            </a:xfrm>
          </p:grpSpPr>
          <p:cxnSp>
            <p:nvCxnSpPr>
              <p:cNvPr id="18" name="Straight Connector 17"/>
              <p:cNvCxnSpPr/>
              <p:nvPr/>
            </p:nvCxnSpPr>
            <p:spPr>
              <a:xfrm>
                <a:off x="1699406" y="3881885"/>
                <a:ext cx="0" cy="16131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292418" y="3881885"/>
                <a:ext cx="0" cy="16131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885430" y="3881885"/>
                <a:ext cx="0" cy="16131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478442" y="3881885"/>
                <a:ext cx="0" cy="161314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285333" y="5454732"/>
              <a:ext cx="1327437" cy="393517"/>
            </a:xfrm>
            <a:prstGeom prst="rect">
              <a:avLst/>
            </a:prstGeom>
            <a:noFill/>
          </p:spPr>
          <p:txBody>
            <a:bodyPr wrap="none" rtlCol="0">
              <a:spAutoFit/>
            </a:bodyPr>
            <a:lstStyle/>
            <a:p>
              <a:pPr algn="ctr"/>
              <a:r>
                <a:rPr lang="en-US" sz="900" dirty="0">
                  <a:solidFill>
                    <a:schemeClr val="tx1">
                      <a:lumMod val="95000"/>
                      <a:lumOff val="5000"/>
                    </a:schemeClr>
                  </a:solidFill>
                </a:rPr>
                <a:t>WIRELESS PNEUMATIC</a:t>
              </a:r>
            </a:p>
            <a:p>
              <a:pPr algn="ctr"/>
              <a:r>
                <a:rPr lang="en-US" sz="900" dirty="0">
                  <a:solidFill>
                    <a:schemeClr val="tx1">
                      <a:lumMod val="95000"/>
                      <a:lumOff val="5000"/>
                    </a:schemeClr>
                  </a:solidFill>
                </a:rPr>
                <a:t>THERMOSTAT (WPT)</a:t>
              </a:r>
            </a:p>
          </p:txBody>
        </p:sp>
        <p:sp>
          <p:nvSpPr>
            <p:cNvPr id="25" name="TextBox 24"/>
            <p:cNvSpPr txBox="1"/>
            <p:nvPr/>
          </p:nvSpPr>
          <p:spPr>
            <a:xfrm>
              <a:off x="1670125" y="5454732"/>
              <a:ext cx="1356471" cy="393517"/>
            </a:xfrm>
            <a:prstGeom prst="rect">
              <a:avLst/>
            </a:prstGeom>
            <a:noFill/>
          </p:spPr>
          <p:txBody>
            <a:bodyPr wrap="none" rtlCol="0">
              <a:spAutoFit/>
            </a:bodyPr>
            <a:lstStyle/>
            <a:p>
              <a:pPr algn="ctr"/>
              <a:r>
                <a:rPr lang="en-US" sz="900" dirty="0">
                  <a:solidFill>
                    <a:schemeClr val="tx1">
                      <a:lumMod val="95000"/>
                      <a:lumOff val="5000"/>
                    </a:schemeClr>
                  </a:solidFill>
                </a:rPr>
                <a:t>WIRELESS STEAM TRAP</a:t>
              </a:r>
            </a:p>
            <a:p>
              <a:pPr algn="ctr"/>
              <a:r>
                <a:rPr lang="en-US" sz="900" dirty="0">
                  <a:solidFill>
                    <a:schemeClr val="tx1">
                      <a:lumMod val="95000"/>
                      <a:lumOff val="5000"/>
                    </a:schemeClr>
                  </a:solidFill>
                </a:rPr>
                <a:t>MONITOR (WSTM)</a:t>
              </a:r>
            </a:p>
          </p:txBody>
        </p:sp>
        <p:sp>
          <p:nvSpPr>
            <p:cNvPr id="26" name="TextBox 25"/>
            <p:cNvSpPr txBox="1"/>
            <p:nvPr/>
          </p:nvSpPr>
          <p:spPr>
            <a:xfrm>
              <a:off x="3321451" y="5454732"/>
              <a:ext cx="1078071" cy="393517"/>
            </a:xfrm>
            <a:prstGeom prst="rect">
              <a:avLst/>
            </a:prstGeom>
            <a:noFill/>
          </p:spPr>
          <p:txBody>
            <a:bodyPr wrap="none" rtlCol="0">
              <a:spAutoFit/>
            </a:bodyPr>
            <a:lstStyle/>
            <a:p>
              <a:pPr algn="ctr"/>
              <a:r>
                <a:rPr lang="en-US" sz="900" dirty="0">
                  <a:solidFill>
                    <a:schemeClr val="tx1">
                      <a:lumMod val="95000"/>
                      <a:lumOff val="5000"/>
                    </a:schemeClr>
                  </a:solidFill>
                </a:rPr>
                <a:t>WIRELESS GAUGE</a:t>
              </a:r>
            </a:p>
            <a:p>
              <a:pPr algn="ctr"/>
              <a:r>
                <a:rPr lang="en-US" sz="900" dirty="0">
                  <a:solidFill>
                    <a:schemeClr val="tx1">
                      <a:lumMod val="95000"/>
                      <a:lumOff val="5000"/>
                    </a:schemeClr>
                  </a:solidFill>
                </a:rPr>
                <a:t>READER (WGR)</a:t>
              </a:r>
            </a:p>
          </p:txBody>
        </p:sp>
        <p:sp>
          <p:nvSpPr>
            <p:cNvPr id="13" name="Rounded Rectangle 12"/>
            <p:cNvSpPr/>
            <p:nvPr/>
          </p:nvSpPr>
          <p:spPr>
            <a:xfrm>
              <a:off x="308758" y="4144480"/>
              <a:ext cx="7255824" cy="1674421"/>
            </a:xfrm>
            <a:prstGeom prst="roundRect">
              <a:avLst>
                <a:gd name="adj" fmla="val 10284"/>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4694256" y="5454732"/>
              <a:ext cx="1392339" cy="393517"/>
            </a:xfrm>
            <a:prstGeom prst="rect">
              <a:avLst/>
            </a:prstGeom>
            <a:noFill/>
          </p:spPr>
          <p:txBody>
            <a:bodyPr wrap="none" rtlCol="0">
              <a:spAutoFit/>
            </a:bodyPr>
            <a:lstStyle/>
            <a:p>
              <a:pPr algn="ctr"/>
              <a:r>
                <a:rPr lang="en-US" sz="900" dirty="0">
                  <a:solidFill>
                    <a:schemeClr val="tx1">
                      <a:lumMod val="95000"/>
                      <a:lumOff val="5000"/>
                    </a:schemeClr>
                  </a:solidFill>
                </a:rPr>
                <a:t>WIRELESS TRANSDUCER</a:t>
              </a:r>
            </a:p>
            <a:p>
              <a:pPr algn="ctr"/>
              <a:r>
                <a:rPr lang="en-US" sz="900" dirty="0">
                  <a:solidFill>
                    <a:schemeClr val="tx1">
                      <a:lumMod val="95000"/>
                      <a:lumOff val="5000"/>
                    </a:schemeClr>
                  </a:solidFill>
                </a:rPr>
                <a:t>READER (WTR)</a:t>
              </a:r>
            </a:p>
          </p:txBody>
        </p:sp>
        <p:sp>
          <p:nvSpPr>
            <p:cNvPr id="29" name="TextBox 28"/>
            <p:cNvSpPr txBox="1"/>
            <p:nvPr/>
          </p:nvSpPr>
          <p:spPr>
            <a:xfrm>
              <a:off x="6290355" y="5454732"/>
              <a:ext cx="1141267" cy="393517"/>
            </a:xfrm>
            <a:prstGeom prst="rect">
              <a:avLst/>
            </a:prstGeom>
            <a:noFill/>
          </p:spPr>
          <p:txBody>
            <a:bodyPr wrap="none" rtlCol="0">
              <a:spAutoFit/>
            </a:bodyPr>
            <a:lstStyle/>
            <a:p>
              <a:pPr algn="ctr"/>
              <a:r>
                <a:rPr lang="en-US" sz="900" dirty="0">
                  <a:solidFill>
                    <a:schemeClr val="tx1">
                      <a:lumMod val="95000"/>
                      <a:lumOff val="5000"/>
                    </a:schemeClr>
                  </a:solidFill>
                </a:rPr>
                <a:t>WIRELESS FREEZER</a:t>
              </a:r>
            </a:p>
            <a:p>
              <a:pPr algn="ctr"/>
              <a:r>
                <a:rPr lang="en-US" sz="900" dirty="0">
                  <a:solidFill>
                    <a:schemeClr val="tx1">
                      <a:lumMod val="95000"/>
                      <a:lumOff val="5000"/>
                    </a:schemeClr>
                  </a:solidFill>
                </a:rPr>
                <a:t>MONITOR (WFM)</a:t>
              </a:r>
            </a:p>
          </p:txBody>
        </p:sp>
      </p:grpSp>
      <p:sp>
        <p:nvSpPr>
          <p:cNvPr id="31" name="TextBox 30"/>
          <p:cNvSpPr txBox="1"/>
          <p:nvPr/>
        </p:nvSpPr>
        <p:spPr>
          <a:xfrm>
            <a:off x="453479" y="5491840"/>
            <a:ext cx="2252091" cy="307777"/>
          </a:xfrm>
          <a:prstGeom prst="rect">
            <a:avLst/>
          </a:prstGeom>
          <a:noFill/>
        </p:spPr>
        <p:txBody>
          <a:bodyPr wrap="none" rtlCol="0">
            <a:spAutoFit/>
          </a:bodyPr>
          <a:lstStyle/>
          <a:p>
            <a:r>
              <a:rPr lang="en-US" sz="1400" b="1" dirty="0"/>
              <a:t>OUR FAMILY OF PRODUCTS:</a:t>
            </a:r>
          </a:p>
        </p:txBody>
      </p:sp>
      <p:sp>
        <p:nvSpPr>
          <p:cNvPr id="32" name="TextBox 31"/>
          <p:cNvSpPr txBox="1"/>
          <p:nvPr/>
        </p:nvSpPr>
        <p:spPr>
          <a:xfrm>
            <a:off x="395779" y="7710973"/>
            <a:ext cx="2410340" cy="1292662"/>
          </a:xfrm>
          <a:prstGeom prst="rect">
            <a:avLst/>
          </a:prstGeom>
          <a:noFill/>
        </p:spPr>
        <p:txBody>
          <a:bodyPr wrap="none" rtlCol="0">
            <a:spAutoFit/>
          </a:bodyPr>
          <a:lstStyle/>
          <a:p>
            <a:r>
              <a:rPr lang="en-US" sz="1300" b="1" dirty="0"/>
              <a:t>HEADQUARTERS</a:t>
            </a:r>
          </a:p>
          <a:p>
            <a:r>
              <a:rPr lang="en-US" sz="1300" dirty="0"/>
              <a:t>5883 Rue Ferrari, Suite 100</a:t>
            </a:r>
          </a:p>
          <a:p>
            <a:r>
              <a:rPr lang="en-US" sz="1300" dirty="0"/>
              <a:t>San Jose, CA 95138</a:t>
            </a:r>
          </a:p>
          <a:p>
            <a:r>
              <a:rPr lang="en-US" sz="1300" dirty="0"/>
              <a:t>+1 800 544-5411</a:t>
            </a:r>
          </a:p>
          <a:p>
            <a:r>
              <a:rPr lang="en-US" sz="1300" dirty="0"/>
              <a:t>www.CypressEnvirosystems.com</a:t>
            </a:r>
          </a:p>
          <a:p>
            <a:r>
              <a:rPr lang="en-US" sz="1300" dirty="0"/>
              <a:t>info@CypressEnvirosystems.com</a:t>
            </a:r>
          </a:p>
        </p:txBody>
      </p:sp>
      <p:sp>
        <p:nvSpPr>
          <p:cNvPr id="33" name="TextBox 32"/>
          <p:cNvSpPr txBox="1"/>
          <p:nvPr/>
        </p:nvSpPr>
        <p:spPr>
          <a:xfrm>
            <a:off x="409439" y="9135070"/>
            <a:ext cx="7110479" cy="646331"/>
          </a:xfrm>
          <a:prstGeom prst="rect">
            <a:avLst/>
          </a:prstGeom>
          <a:noFill/>
        </p:spPr>
        <p:txBody>
          <a:bodyPr wrap="square" rtlCol="0">
            <a:spAutoFit/>
          </a:bodyPr>
          <a:lstStyle/>
          <a:p>
            <a:r>
              <a:rPr lang="en-US" sz="900" dirty="0">
                <a:solidFill>
                  <a:schemeClr val="bg1">
                    <a:lumMod val="50000"/>
                  </a:schemeClr>
                </a:solidFill>
              </a:rPr>
              <a:t>Cypress Envirosystems and its logo are trademarks of Cypress Envirosystems, Inc.  The name of any other company, products, or services mentioned herein are for identification purposes only and may be trademarks or service marks of or may be copyrighted by their respective holders.</a:t>
            </a:r>
          </a:p>
          <a:p>
            <a:endParaRPr lang="en-US" sz="900" dirty="0">
              <a:solidFill>
                <a:schemeClr val="bg1">
                  <a:lumMod val="50000"/>
                </a:schemeClr>
              </a:solidFill>
            </a:endParaRPr>
          </a:p>
          <a:p>
            <a:r>
              <a:rPr lang="en-US" sz="900" dirty="0">
                <a:solidFill>
                  <a:schemeClr val="bg1">
                    <a:lumMod val="50000"/>
                  </a:schemeClr>
                </a:solidFill>
              </a:rPr>
              <a:t>Copyright 2017 Cypress Envirosystems, Inc.  All rights reserved.</a:t>
            </a:r>
          </a:p>
        </p:txBody>
      </p:sp>
      <p:sp>
        <p:nvSpPr>
          <p:cNvPr id="34" name="Rectangle 33"/>
          <p:cNvSpPr/>
          <p:nvPr/>
        </p:nvSpPr>
        <p:spPr>
          <a:xfrm>
            <a:off x="0" y="9811910"/>
            <a:ext cx="7788302" cy="24649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510065" y="2130956"/>
            <a:ext cx="1940528" cy="2467342"/>
          </a:xfrm>
          <a:prstGeom prst="rect">
            <a:avLst/>
          </a:prstGeom>
          <a:noFill/>
        </p:spPr>
        <p:txBody>
          <a:bodyPr wrap="square" rtlCol="0">
            <a:spAutoFit/>
          </a:bodyPr>
          <a:lstStyle/>
          <a:p>
            <a:pPr>
              <a:spcAft>
                <a:spcPts val="400"/>
              </a:spcAft>
            </a:pPr>
            <a:r>
              <a:rPr lang="en-US" sz="1100" b="1" dirty="0">
                <a:solidFill>
                  <a:schemeClr val="tx1">
                    <a:lumMod val="65000"/>
                    <a:lumOff val="35000"/>
                  </a:schemeClr>
                </a:solidFill>
              </a:rPr>
              <a:t>User Interface:</a:t>
            </a:r>
          </a:p>
          <a:p>
            <a:pPr>
              <a:spcAft>
                <a:spcPts val="400"/>
              </a:spcAft>
            </a:pPr>
            <a:r>
              <a:rPr lang="en-US" sz="1100" b="1" dirty="0">
                <a:solidFill>
                  <a:schemeClr val="tx1">
                    <a:lumMod val="65000"/>
                    <a:lumOff val="35000"/>
                  </a:schemeClr>
                </a:solidFill>
              </a:rPr>
              <a:t>Available Data Protocols:</a:t>
            </a:r>
          </a:p>
          <a:p>
            <a:pPr>
              <a:spcAft>
                <a:spcPts val="400"/>
              </a:spcAft>
            </a:pPr>
            <a:r>
              <a:rPr lang="en-US" sz="1100" b="1" dirty="0">
                <a:solidFill>
                  <a:schemeClr val="tx1">
                    <a:lumMod val="65000"/>
                    <a:lumOff val="35000"/>
                  </a:schemeClr>
                </a:solidFill>
              </a:rPr>
              <a:t>Mobile Access:</a:t>
            </a:r>
          </a:p>
          <a:p>
            <a:pPr>
              <a:spcAft>
                <a:spcPts val="400"/>
              </a:spcAft>
            </a:pPr>
            <a:r>
              <a:rPr lang="en-US" sz="1100" b="1" dirty="0">
                <a:solidFill>
                  <a:schemeClr val="tx1">
                    <a:lumMod val="65000"/>
                    <a:lumOff val="35000"/>
                  </a:schemeClr>
                </a:solidFill>
              </a:rPr>
              <a:t>Approvals:</a:t>
            </a:r>
          </a:p>
          <a:p>
            <a:pPr>
              <a:spcAft>
                <a:spcPts val="400"/>
              </a:spcAft>
            </a:pPr>
            <a:r>
              <a:rPr lang="en-US" sz="1100" b="1" dirty="0">
                <a:solidFill>
                  <a:schemeClr val="tx1">
                    <a:lumMod val="65000"/>
                    <a:lumOff val="35000"/>
                  </a:schemeClr>
                </a:solidFill>
              </a:rPr>
              <a:t>Power Supply:</a:t>
            </a:r>
          </a:p>
          <a:p>
            <a:pPr>
              <a:spcAft>
                <a:spcPts val="400"/>
              </a:spcAft>
            </a:pPr>
            <a:r>
              <a:rPr lang="en-US" sz="1100" b="1" dirty="0">
                <a:solidFill>
                  <a:schemeClr val="tx1">
                    <a:lumMod val="65000"/>
                    <a:lumOff val="35000"/>
                  </a:schemeClr>
                </a:solidFill>
              </a:rPr>
              <a:t>Humidity:</a:t>
            </a:r>
          </a:p>
          <a:p>
            <a:pPr>
              <a:spcAft>
                <a:spcPts val="400"/>
              </a:spcAft>
            </a:pPr>
            <a:r>
              <a:rPr lang="en-US" sz="1100" b="1" dirty="0">
                <a:solidFill>
                  <a:schemeClr val="tx1">
                    <a:lumMod val="65000"/>
                    <a:lumOff val="35000"/>
                  </a:schemeClr>
                </a:solidFill>
              </a:rPr>
              <a:t>Operating Temperature:</a:t>
            </a:r>
          </a:p>
          <a:p>
            <a:pPr>
              <a:spcAft>
                <a:spcPts val="400"/>
              </a:spcAft>
            </a:pPr>
            <a:r>
              <a:rPr lang="en-US" sz="1100" b="1" dirty="0">
                <a:solidFill>
                  <a:schemeClr val="tx1">
                    <a:lumMod val="65000"/>
                    <a:lumOff val="35000"/>
                  </a:schemeClr>
                </a:solidFill>
              </a:rPr>
              <a:t>Storage Temperature:</a:t>
            </a:r>
          </a:p>
          <a:p>
            <a:pPr>
              <a:spcAft>
                <a:spcPts val="400"/>
              </a:spcAft>
            </a:pPr>
            <a:r>
              <a:rPr lang="en-US" sz="1100" b="1" dirty="0">
                <a:solidFill>
                  <a:schemeClr val="tx1">
                    <a:lumMod val="65000"/>
                    <a:lumOff val="35000"/>
                  </a:schemeClr>
                </a:solidFill>
              </a:rPr>
              <a:t>Vibration Endurance:</a:t>
            </a:r>
          </a:p>
          <a:p>
            <a:pPr>
              <a:spcAft>
                <a:spcPts val="400"/>
              </a:spcAft>
            </a:pPr>
            <a:r>
              <a:rPr lang="en-US" sz="1100" b="1" dirty="0">
                <a:solidFill>
                  <a:schemeClr val="tx1">
                    <a:lumMod val="65000"/>
                    <a:lumOff val="35000"/>
                  </a:schemeClr>
                </a:solidFill>
              </a:rPr>
              <a:t>Dimensions:</a:t>
            </a:r>
          </a:p>
          <a:p>
            <a:pPr>
              <a:spcAft>
                <a:spcPts val="400"/>
              </a:spcAft>
            </a:pPr>
            <a:r>
              <a:rPr lang="en-US" sz="1100" b="1" dirty="0">
                <a:solidFill>
                  <a:schemeClr val="tx1">
                    <a:lumMod val="65000"/>
                    <a:lumOff val="35000"/>
                  </a:schemeClr>
                </a:solidFill>
              </a:rPr>
              <a:t>Weight:</a:t>
            </a:r>
          </a:p>
        </p:txBody>
      </p:sp>
      <p:sp>
        <p:nvSpPr>
          <p:cNvPr id="42" name="Rounded Rectangle 41"/>
          <p:cNvSpPr/>
          <p:nvPr/>
        </p:nvSpPr>
        <p:spPr>
          <a:xfrm>
            <a:off x="532355" y="2128724"/>
            <a:ext cx="6803987" cy="2419525"/>
          </a:xfrm>
          <a:prstGeom prst="roundRect">
            <a:avLst>
              <a:gd name="adj" fmla="val 4962"/>
            </a:avLst>
          </a:prstGeom>
          <a:noFill/>
          <a:ln w="63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452597" y="1722363"/>
            <a:ext cx="2515560" cy="307777"/>
          </a:xfrm>
          <a:prstGeom prst="rect">
            <a:avLst/>
          </a:prstGeom>
          <a:noFill/>
        </p:spPr>
        <p:txBody>
          <a:bodyPr wrap="none" rtlCol="0">
            <a:spAutoFit/>
          </a:bodyPr>
          <a:lstStyle/>
          <a:p>
            <a:r>
              <a:rPr lang="en-US" sz="1400" b="1" dirty="0"/>
              <a:t>KEY PRODUCT SPECIFICATIONS:</a:t>
            </a:r>
          </a:p>
        </p:txBody>
      </p:sp>
      <p:sp>
        <p:nvSpPr>
          <p:cNvPr id="48" name="TextBox 47"/>
          <p:cNvSpPr txBox="1"/>
          <p:nvPr/>
        </p:nvSpPr>
        <p:spPr>
          <a:xfrm>
            <a:off x="2589565" y="2129741"/>
            <a:ext cx="4846336" cy="2467342"/>
          </a:xfrm>
          <a:prstGeom prst="rect">
            <a:avLst/>
          </a:prstGeom>
          <a:noFill/>
        </p:spPr>
        <p:txBody>
          <a:bodyPr wrap="square" rtlCol="0">
            <a:spAutoFit/>
          </a:bodyPr>
          <a:lstStyle/>
          <a:p>
            <a:pPr>
              <a:spcAft>
                <a:spcPts val="400"/>
              </a:spcAft>
            </a:pPr>
            <a:r>
              <a:rPr lang="en-US" sz="1100" dirty="0"/>
              <a:t>Built-in web pages for easy web browser access to control, data and trending</a:t>
            </a:r>
          </a:p>
          <a:p>
            <a:pPr>
              <a:spcAft>
                <a:spcPts val="400"/>
              </a:spcAft>
            </a:pPr>
            <a:r>
              <a:rPr lang="en-US" sz="1100" dirty="0"/>
              <a:t>OPC DA, RESTful API</a:t>
            </a:r>
          </a:p>
          <a:p>
            <a:pPr>
              <a:spcAft>
                <a:spcPts val="400"/>
              </a:spcAft>
            </a:pPr>
            <a:r>
              <a:rPr lang="en-US" sz="1100" dirty="0"/>
              <a:t>Alarm notification via email or text message</a:t>
            </a:r>
            <a:endParaRPr lang="en-US" sz="1100" dirty="0">
              <a:sym typeface="Symbol"/>
            </a:endParaRPr>
          </a:p>
          <a:p>
            <a:pPr>
              <a:spcAft>
                <a:spcPts val="400"/>
              </a:spcAft>
            </a:pPr>
            <a:r>
              <a:rPr lang="en-US" sz="1100" dirty="0"/>
              <a:t>ROHS compliant; certified by US Federal GSA for use on US </a:t>
            </a:r>
            <a:r>
              <a:rPr lang="en-US" sz="1100" dirty="0" err="1"/>
              <a:t>Gov’t</a:t>
            </a:r>
            <a:r>
              <a:rPr lang="en-US" sz="1100" dirty="0"/>
              <a:t> networks </a:t>
            </a:r>
          </a:p>
          <a:p>
            <a:pPr>
              <a:spcAft>
                <a:spcPts val="400"/>
              </a:spcAft>
            </a:pPr>
            <a:r>
              <a:rPr lang="en-US" sz="1100" dirty="0"/>
              <a:t>Input: 90-264VAC, 36W; Output: DC 12V @ 3A</a:t>
            </a:r>
          </a:p>
          <a:p>
            <a:pPr>
              <a:spcAft>
                <a:spcPts val="400"/>
              </a:spcAft>
            </a:pPr>
            <a:r>
              <a:rPr lang="en-US" sz="1100" dirty="0"/>
              <a:t>10% - 90%, non-condensing</a:t>
            </a:r>
          </a:p>
          <a:p>
            <a:pPr>
              <a:spcAft>
                <a:spcPts val="400"/>
              </a:spcAft>
            </a:pPr>
            <a:r>
              <a:rPr lang="en-US" sz="1100" dirty="0">
                <a:sym typeface="Symbol"/>
              </a:rPr>
              <a:t>-4</a:t>
            </a:r>
            <a:r>
              <a:rPr lang="en-US" sz="1100" dirty="0">
                <a:latin typeface="Symbol" pitchFamily="18" charset="2"/>
                <a:sym typeface="Symbol"/>
              </a:rPr>
              <a:t></a:t>
            </a:r>
            <a:r>
              <a:rPr lang="en-US" sz="1100" dirty="0">
                <a:sym typeface="Symbol"/>
              </a:rPr>
              <a:t>F to 131</a:t>
            </a:r>
            <a:r>
              <a:rPr lang="en-US" sz="1100" dirty="0">
                <a:latin typeface="Symbol" pitchFamily="18" charset="2"/>
                <a:sym typeface="Symbol"/>
              </a:rPr>
              <a:t></a:t>
            </a:r>
            <a:r>
              <a:rPr lang="en-US" sz="1100" dirty="0">
                <a:sym typeface="Symbol"/>
              </a:rPr>
              <a:t>F (-20</a:t>
            </a:r>
            <a:r>
              <a:rPr lang="en-US" sz="1100" dirty="0">
                <a:latin typeface="Symbol" pitchFamily="18" charset="2"/>
                <a:sym typeface="Symbol"/>
              </a:rPr>
              <a:t></a:t>
            </a:r>
            <a:r>
              <a:rPr lang="en-US" sz="1100" dirty="0">
                <a:sym typeface="Symbol"/>
              </a:rPr>
              <a:t>C to 55</a:t>
            </a:r>
            <a:r>
              <a:rPr lang="en-US" sz="1100" dirty="0">
                <a:latin typeface="Symbol" pitchFamily="18" charset="2"/>
                <a:sym typeface="Symbol"/>
              </a:rPr>
              <a:t></a:t>
            </a:r>
            <a:r>
              <a:rPr lang="en-US" sz="1100" dirty="0">
                <a:sym typeface="Symbol"/>
              </a:rPr>
              <a:t>C)</a:t>
            </a:r>
            <a:endParaRPr lang="en-US" sz="1100" dirty="0"/>
          </a:p>
          <a:p>
            <a:pPr>
              <a:spcAft>
                <a:spcPts val="400"/>
              </a:spcAft>
            </a:pPr>
            <a:r>
              <a:rPr lang="en-US" sz="1100" dirty="0">
                <a:sym typeface="Symbol"/>
              </a:rPr>
              <a:t>-4</a:t>
            </a:r>
            <a:r>
              <a:rPr lang="en-US" sz="1100" dirty="0">
                <a:latin typeface="Symbol" pitchFamily="18" charset="2"/>
                <a:sym typeface="Symbol"/>
              </a:rPr>
              <a:t></a:t>
            </a:r>
            <a:r>
              <a:rPr lang="en-US" sz="1100" dirty="0">
                <a:sym typeface="Symbol"/>
              </a:rPr>
              <a:t>F to 131</a:t>
            </a:r>
            <a:r>
              <a:rPr lang="en-US" sz="1100" dirty="0">
                <a:latin typeface="Symbol" pitchFamily="18" charset="2"/>
                <a:sym typeface="Symbol"/>
              </a:rPr>
              <a:t></a:t>
            </a:r>
            <a:r>
              <a:rPr lang="en-US" sz="1100" dirty="0">
                <a:sym typeface="Symbol"/>
              </a:rPr>
              <a:t>F (-20</a:t>
            </a:r>
            <a:r>
              <a:rPr lang="en-US" sz="1100" dirty="0">
                <a:latin typeface="Symbol" pitchFamily="18" charset="2"/>
                <a:sym typeface="Symbol"/>
              </a:rPr>
              <a:t></a:t>
            </a:r>
            <a:r>
              <a:rPr lang="en-US" sz="1100" dirty="0">
                <a:sym typeface="Symbol"/>
              </a:rPr>
              <a:t>C to 55</a:t>
            </a:r>
            <a:r>
              <a:rPr lang="en-US" sz="1100" dirty="0">
                <a:latin typeface="Symbol" pitchFamily="18" charset="2"/>
                <a:sym typeface="Symbol"/>
              </a:rPr>
              <a:t></a:t>
            </a:r>
            <a:r>
              <a:rPr lang="en-US" sz="1100" dirty="0">
                <a:sym typeface="Symbol"/>
              </a:rPr>
              <a:t>C)</a:t>
            </a:r>
            <a:endParaRPr lang="en-US" sz="1100" dirty="0"/>
          </a:p>
          <a:p>
            <a:pPr>
              <a:spcAft>
                <a:spcPts val="400"/>
              </a:spcAft>
            </a:pPr>
            <a:r>
              <a:rPr lang="en-US" sz="1100" dirty="0"/>
              <a:t>3 </a:t>
            </a:r>
            <a:r>
              <a:rPr lang="en-US" sz="1100" dirty="0" err="1"/>
              <a:t>Grms</a:t>
            </a:r>
            <a:r>
              <a:rPr lang="en-US" sz="1100" dirty="0"/>
              <a:t> (5 – 500Hz, X Y, Z directions)</a:t>
            </a:r>
          </a:p>
          <a:p>
            <a:pPr>
              <a:spcAft>
                <a:spcPts val="400"/>
              </a:spcAft>
            </a:pPr>
            <a:r>
              <a:rPr lang="en-US" sz="1100" dirty="0"/>
              <a:t>Length – 7.87 in (200mm)  Width – 4.72 in (120mm)  Depth – 1.81 in (46mm) </a:t>
            </a:r>
          </a:p>
          <a:p>
            <a:pPr>
              <a:spcAft>
                <a:spcPts val="400"/>
              </a:spcAft>
            </a:pPr>
            <a:r>
              <a:rPr lang="en-US" sz="1100" dirty="0"/>
              <a:t>3.97lb (1.8kg)</a:t>
            </a:r>
          </a:p>
        </p:txBody>
      </p:sp>
      <p:sp>
        <p:nvSpPr>
          <p:cNvPr id="43" name="TextBox 42"/>
          <p:cNvSpPr txBox="1"/>
          <p:nvPr/>
        </p:nvSpPr>
        <p:spPr>
          <a:xfrm>
            <a:off x="6583666" y="9805254"/>
            <a:ext cx="1013419" cy="253916"/>
          </a:xfrm>
          <a:prstGeom prst="rect">
            <a:avLst/>
          </a:prstGeom>
          <a:noFill/>
        </p:spPr>
        <p:txBody>
          <a:bodyPr wrap="none" rtlCol="0">
            <a:spAutoFit/>
          </a:bodyPr>
          <a:lstStyle/>
          <a:p>
            <a:r>
              <a:rPr lang="en-US" sz="1050" dirty="0">
                <a:solidFill>
                  <a:schemeClr val="bg1"/>
                </a:solidFill>
              </a:rPr>
              <a:t>PBGBC-201706</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2991</TotalTime>
  <Words>583</Words>
  <Application>Microsoft Office PowerPoint</Application>
  <PresentationFormat>Custom</PresentationFormat>
  <Paragraphs>67</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Symbol</vt:lpstr>
      <vt:lpstr>Office Theme</vt:lpstr>
      <vt:lpstr>PowerPoint Presentation</vt:lpstr>
      <vt:lpstr>PowerPoint Presentation</vt:lpstr>
    </vt:vector>
  </TitlesOfParts>
  <Company>Cypress Semiconductor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Harry Sim</dc:creator>
  <cp:lastModifiedBy>Harry Sim</cp:lastModifiedBy>
  <cp:revision>66</cp:revision>
  <dcterms:created xsi:type="dcterms:W3CDTF">2017-05-24T23:23:34Z</dcterms:created>
  <dcterms:modified xsi:type="dcterms:W3CDTF">2019-08-27T17:36:34Z</dcterms:modified>
</cp:coreProperties>
</file>