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6"/>
  </p:notesMasterIdLst>
  <p:sldIdLst>
    <p:sldId id="626" r:id="rId2"/>
    <p:sldId id="607" r:id="rId3"/>
    <p:sldId id="614" r:id="rId4"/>
    <p:sldId id="633" r:id="rId5"/>
    <p:sldId id="632" r:id="rId6"/>
    <p:sldId id="627" r:id="rId7"/>
    <p:sldId id="611" r:id="rId8"/>
    <p:sldId id="612" r:id="rId9"/>
    <p:sldId id="613" r:id="rId10"/>
    <p:sldId id="615" r:id="rId11"/>
    <p:sldId id="628" r:id="rId12"/>
    <p:sldId id="616" r:id="rId13"/>
    <p:sldId id="629" r:id="rId14"/>
    <p:sldId id="624" r:id="rId15"/>
    <p:sldId id="622" r:id="rId16"/>
    <p:sldId id="630" r:id="rId17"/>
    <p:sldId id="625" r:id="rId18"/>
    <p:sldId id="631" r:id="rId19"/>
    <p:sldId id="256" r:id="rId20"/>
    <p:sldId id="260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9" r:id="rId36"/>
    <p:sldId id="281" r:id="rId37"/>
    <p:sldId id="282" r:id="rId38"/>
    <p:sldId id="283" r:id="rId39"/>
    <p:sldId id="287" r:id="rId40"/>
    <p:sldId id="290" r:id="rId41"/>
    <p:sldId id="291" r:id="rId42"/>
    <p:sldId id="292" r:id="rId43"/>
    <p:sldId id="293" r:id="rId44"/>
    <p:sldId id="295" r:id="rId45"/>
    <p:sldId id="297" r:id="rId46"/>
    <p:sldId id="298" r:id="rId47"/>
    <p:sldId id="300" r:id="rId48"/>
    <p:sldId id="299" r:id="rId49"/>
    <p:sldId id="302" r:id="rId50"/>
    <p:sldId id="301" r:id="rId51"/>
    <p:sldId id="306" r:id="rId52"/>
    <p:sldId id="307" r:id="rId53"/>
    <p:sldId id="308" r:id="rId54"/>
    <p:sldId id="309" r:id="rId55"/>
    <p:sldId id="310" r:id="rId56"/>
    <p:sldId id="311" r:id="rId57"/>
    <p:sldId id="313" r:id="rId58"/>
    <p:sldId id="316" r:id="rId59"/>
    <p:sldId id="317" r:id="rId60"/>
    <p:sldId id="319" r:id="rId61"/>
    <p:sldId id="321" r:id="rId62"/>
    <p:sldId id="322" r:id="rId63"/>
    <p:sldId id="597" r:id="rId64"/>
    <p:sldId id="598" r:id="rId65"/>
    <p:sldId id="599" r:id="rId66"/>
    <p:sldId id="600" r:id="rId67"/>
    <p:sldId id="323" r:id="rId68"/>
    <p:sldId id="324" r:id="rId69"/>
    <p:sldId id="325" r:id="rId70"/>
    <p:sldId id="326" r:id="rId71"/>
    <p:sldId id="331" r:id="rId72"/>
    <p:sldId id="332" r:id="rId73"/>
    <p:sldId id="333" r:id="rId74"/>
    <p:sldId id="334" r:id="rId75"/>
    <p:sldId id="336" r:id="rId76"/>
    <p:sldId id="340" r:id="rId77"/>
    <p:sldId id="346" r:id="rId78"/>
    <p:sldId id="347" r:id="rId79"/>
    <p:sldId id="348" r:id="rId80"/>
    <p:sldId id="349" r:id="rId81"/>
    <p:sldId id="350" r:id="rId82"/>
    <p:sldId id="354" r:id="rId83"/>
    <p:sldId id="352" r:id="rId84"/>
    <p:sldId id="351" r:id="rId85"/>
    <p:sldId id="356" r:id="rId86"/>
    <p:sldId id="357" r:id="rId87"/>
    <p:sldId id="358" r:id="rId88"/>
    <p:sldId id="359" r:id="rId89"/>
    <p:sldId id="361" r:id="rId90"/>
    <p:sldId id="362" r:id="rId91"/>
    <p:sldId id="364" r:id="rId92"/>
    <p:sldId id="365" r:id="rId93"/>
    <p:sldId id="366" r:id="rId94"/>
    <p:sldId id="367" r:id="rId95"/>
    <p:sldId id="368" r:id="rId96"/>
    <p:sldId id="370" r:id="rId97"/>
    <p:sldId id="371" r:id="rId98"/>
    <p:sldId id="374" r:id="rId99"/>
    <p:sldId id="377" r:id="rId100"/>
    <p:sldId id="378" r:id="rId101"/>
    <p:sldId id="381" r:id="rId102"/>
    <p:sldId id="383" r:id="rId103"/>
    <p:sldId id="384" r:id="rId104"/>
    <p:sldId id="385" r:id="rId105"/>
    <p:sldId id="386" r:id="rId106"/>
    <p:sldId id="387" r:id="rId107"/>
    <p:sldId id="388" r:id="rId108"/>
    <p:sldId id="389" r:id="rId109"/>
    <p:sldId id="392" r:id="rId110"/>
    <p:sldId id="393" r:id="rId111"/>
    <p:sldId id="394" r:id="rId112"/>
    <p:sldId id="396" r:id="rId113"/>
    <p:sldId id="601" r:id="rId114"/>
    <p:sldId id="398" r:id="rId115"/>
    <p:sldId id="404" r:id="rId116"/>
    <p:sldId id="405" r:id="rId117"/>
    <p:sldId id="406" r:id="rId118"/>
    <p:sldId id="407" r:id="rId119"/>
    <p:sldId id="408" r:id="rId120"/>
    <p:sldId id="409" r:id="rId121"/>
    <p:sldId id="602" r:id="rId122"/>
    <p:sldId id="410" r:id="rId123"/>
    <p:sldId id="411" r:id="rId124"/>
    <p:sldId id="412" r:id="rId125"/>
    <p:sldId id="414" r:id="rId126"/>
    <p:sldId id="417" r:id="rId127"/>
    <p:sldId id="420" r:id="rId128"/>
    <p:sldId id="421" r:id="rId129"/>
    <p:sldId id="424" r:id="rId130"/>
    <p:sldId id="425" r:id="rId131"/>
    <p:sldId id="426" r:id="rId132"/>
    <p:sldId id="427" r:id="rId133"/>
    <p:sldId id="428" r:id="rId134"/>
    <p:sldId id="603" r:id="rId135"/>
    <p:sldId id="429" r:id="rId136"/>
    <p:sldId id="430" r:id="rId137"/>
    <p:sldId id="431" r:id="rId138"/>
    <p:sldId id="432" r:id="rId139"/>
    <p:sldId id="433" r:id="rId140"/>
    <p:sldId id="434" r:id="rId141"/>
    <p:sldId id="435" r:id="rId142"/>
    <p:sldId id="436" r:id="rId143"/>
    <p:sldId id="437" r:id="rId144"/>
    <p:sldId id="438" r:id="rId145"/>
    <p:sldId id="439" r:id="rId146"/>
    <p:sldId id="440" r:id="rId147"/>
    <p:sldId id="441" r:id="rId148"/>
    <p:sldId id="443" r:id="rId149"/>
    <p:sldId id="444" r:id="rId150"/>
    <p:sldId id="445" r:id="rId151"/>
    <p:sldId id="446" r:id="rId152"/>
    <p:sldId id="447" r:id="rId153"/>
    <p:sldId id="449" r:id="rId154"/>
    <p:sldId id="450" r:id="rId155"/>
    <p:sldId id="451" r:id="rId156"/>
    <p:sldId id="455" r:id="rId157"/>
    <p:sldId id="456" r:id="rId158"/>
    <p:sldId id="461" r:id="rId159"/>
    <p:sldId id="458" r:id="rId160"/>
    <p:sldId id="459" r:id="rId161"/>
    <p:sldId id="460" r:id="rId162"/>
    <p:sldId id="462" r:id="rId163"/>
    <p:sldId id="463" r:id="rId164"/>
    <p:sldId id="464" r:id="rId165"/>
    <p:sldId id="465" r:id="rId166"/>
    <p:sldId id="466" r:id="rId167"/>
    <p:sldId id="467" r:id="rId168"/>
    <p:sldId id="468" r:id="rId169"/>
    <p:sldId id="469" r:id="rId170"/>
    <p:sldId id="470" r:id="rId171"/>
    <p:sldId id="472" r:id="rId172"/>
    <p:sldId id="473" r:id="rId173"/>
    <p:sldId id="477" r:id="rId174"/>
    <p:sldId id="481" r:id="rId175"/>
    <p:sldId id="482" r:id="rId176"/>
    <p:sldId id="483" r:id="rId177"/>
    <p:sldId id="484" r:id="rId178"/>
    <p:sldId id="485" r:id="rId179"/>
    <p:sldId id="486" r:id="rId180"/>
    <p:sldId id="488" r:id="rId181"/>
    <p:sldId id="489" r:id="rId182"/>
    <p:sldId id="490" r:id="rId183"/>
    <p:sldId id="493" r:id="rId184"/>
    <p:sldId id="494" r:id="rId185"/>
    <p:sldId id="495" r:id="rId186"/>
    <p:sldId id="496" r:id="rId187"/>
    <p:sldId id="498" r:id="rId188"/>
    <p:sldId id="499" r:id="rId189"/>
    <p:sldId id="500" r:id="rId190"/>
    <p:sldId id="501" r:id="rId191"/>
    <p:sldId id="504" r:id="rId192"/>
    <p:sldId id="604" r:id="rId193"/>
    <p:sldId id="505" r:id="rId194"/>
    <p:sldId id="506" r:id="rId195"/>
    <p:sldId id="507" r:id="rId196"/>
    <p:sldId id="508" r:id="rId197"/>
    <p:sldId id="509" r:id="rId198"/>
    <p:sldId id="510" r:id="rId199"/>
    <p:sldId id="513" r:id="rId200"/>
    <p:sldId id="516" r:id="rId201"/>
    <p:sldId id="517" r:id="rId202"/>
    <p:sldId id="519" r:id="rId203"/>
    <p:sldId id="521" r:id="rId204"/>
    <p:sldId id="522" r:id="rId205"/>
    <p:sldId id="523" r:id="rId206"/>
    <p:sldId id="524" r:id="rId207"/>
    <p:sldId id="525" r:id="rId208"/>
    <p:sldId id="526" r:id="rId209"/>
    <p:sldId id="527" r:id="rId210"/>
    <p:sldId id="528" r:id="rId211"/>
    <p:sldId id="529" r:id="rId212"/>
    <p:sldId id="532" r:id="rId213"/>
    <p:sldId id="533" r:id="rId214"/>
    <p:sldId id="535" r:id="rId215"/>
    <p:sldId id="536" r:id="rId216"/>
    <p:sldId id="542" r:id="rId217"/>
    <p:sldId id="543" r:id="rId218"/>
    <p:sldId id="544" r:id="rId219"/>
    <p:sldId id="546" r:id="rId220"/>
    <p:sldId id="547" r:id="rId221"/>
    <p:sldId id="548" r:id="rId222"/>
    <p:sldId id="549" r:id="rId223"/>
    <p:sldId id="550" r:id="rId224"/>
    <p:sldId id="554" r:id="rId225"/>
    <p:sldId id="555" r:id="rId226"/>
    <p:sldId id="560" r:id="rId227"/>
    <p:sldId id="563" r:id="rId228"/>
    <p:sldId id="565" r:id="rId229"/>
    <p:sldId id="566" r:id="rId230"/>
    <p:sldId id="567" r:id="rId231"/>
    <p:sldId id="568" r:id="rId232"/>
    <p:sldId id="569" r:id="rId233"/>
    <p:sldId id="570" r:id="rId234"/>
    <p:sldId id="575" r:id="rId235"/>
    <p:sldId id="576" r:id="rId236"/>
    <p:sldId id="578" r:id="rId237"/>
    <p:sldId id="579" r:id="rId238"/>
    <p:sldId id="580" r:id="rId239"/>
    <p:sldId id="581" r:id="rId240"/>
    <p:sldId id="584" r:id="rId241"/>
    <p:sldId id="585" r:id="rId242"/>
    <p:sldId id="586" r:id="rId243"/>
    <p:sldId id="605" r:id="rId244"/>
    <p:sldId id="606" r:id="rId245"/>
    <p:sldId id="587" r:id="rId246"/>
    <p:sldId id="588" r:id="rId247"/>
    <p:sldId id="589" r:id="rId248"/>
    <p:sldId id="590" r:id="rId249"/>
    <p:sldId id="591" r:id="rId250"/>
    <p:sldId id="592" r:id="rId251"/>
    <p:sldId id="593" r:id="rId252"/>
    <p:sldId id="594" r:id="rId253"/>
    <p:sldId id="595" r:id="rId254"/>
    <p:sldId id="596" r:id="rId2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>
        <p:scale>
          <a:sx n="130" d="100"/>
          <a:sy n="130" d="100"/>
        </p:scale>
        <p:origin x="-540" y="-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theme" Target="theme/theme1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tableStyles" Target="tableStyles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microsoft.com/office/2016/11/relationships/changesInfo" Target="changesInfos/changesInfo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notesMaster" Target="notesMasters/notesMaster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presProps" Target="presProp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Sim" userId="25f4ed030594643b" providerId="LiveId" clId="{4B312EC8-89E4-4F9D-960C-3939AECD7B81}"/>
    <pc:docChg chg="custSel modSld">
      <pc:chgData name="Harry Sim" userId="25f4ed030594643b" providerId="LiveId" clId="{4B312EC8-89E4-4F9D-960C-3939AECD7B81}" dt="2022-07-14T16:14:29.060" v="19" actId="108"/>
      <pc:docMkLst>
        <pc:docMk/>
      </pc:docMkLst>
      <pc:sldChg chg="addSp delSp modSp mod">
        <pc:chgData name="Harry Sim" userId="25f4ed030594643b" providerId="LiveId" clId="{4B312EC8-89E4-4F9D-960C-3939AECD7B81}" dt="2022-07-14T16:14:29.060" v="19" actId="108"/>
        <pc:sldMkLst>
          <pc:docMk/>
          <pc:sldMk cId="2934913137" sldId="626"/>
        </pc:sldMkLst>
        <pc:picChg chg="add mod">
          <ac:chgData name="Harry Sim" userId="25f4ed030594643b" providerId="LiveId" clId="{4B312EC8-89E4-4F9D-960C-3939AECD7B81}" dt="2022-07-14T16:12:59.756" v="4" actId="1076"/>
          <ac:picMkLst>
            <pc:docMk/>
            <pc:sldMk cId="2934913137" sldId="626"/>
            <ac:picMk id="3" creationId="{0B0F6FA7-15D0-A210-3CF8-CA7F572351A2}"/>
          </ac:picMkLst>
        </pc:picChg>
        <pc:picChg chg="add mod ord">
          <ac:chgData name="Harry Sim" userId="25f4ed030594643b" providerId="LiveId" clId="{4B312EC8-89E4-4F9D-960C-3939AECD7B81}" dt="2022-07-14T16:13:42.758" v="12" actId="1076"/>
          <ac:picMkLst>
            <pc:docMk/>
            <pc:sldMk cId="2934913137" sldId="626"/>
            <ac:picMk id="6" creationId="{7F96687D-7B1B-0672-E970-640EDC96C527}"/>
          </ac:picMkLst>
        </pc:picChg>
        <pc:picChg chg="add mod">
          <ac:chgData name="Harry Sim" userId="25f4ed030594643b" providerId="LiveId" clId="{4B312EC8-89E4-4F9D-960C-3939AECD7B81}" dt="2022-07-14T16:14:29.060" v="19" actId="108"/>
          <ac:picMkLst>
            <pc:docMk/>
            <pc:sldMk cId="2934913137" sldId="626"/>
            <ac:picMk id="8" creationId="{D58F1586-DB77-AF2F-6515-B0D18A02A7A2}"/>
          </ac:picMkLst>
        </pc:picChg>
        <pc:picChg chg="del">
          <ac:chgData name="Harry Sim" userId="25f4ed030594643b" providerId="LiveId" clId="{4B312EC8-89E4-4F9D-960C-3939AECD7B81}" dt="2022-07-14T16:12:57.570" v="3" actId="478"/>
          <ac:picMkLst>
            <pc:docMk/>
            <pc:sldMk cId="2934913137" sldId="626"/>
            <ac:picMk id="14" creationId="{770CCD26-4582-4972-5CF8-DDA422E22B56}"/>
          </ac:picMkLst>
        </pc:picChg>
        <pc:picChg chg="del">
          <ac:chgData name="Harry Sim" userId="25f4ed030594643b" providerId="LiveId" clId="{4B312EC8-89E4-4F9D-960C-3939AECD7B81}" dt="2022-07-14T16:13:30.930" v="9" actId="478"/>
          <ac:picMkLst>
            <pc:docMk/>
            <pc:sldMk cId="2934913137" sldId="626"/>
            <ac:picMk id="15" creationId="{3549CCF0-64AB-67D8-3040-207A13C069E3}"/>
          </ac:picMkLst>
        </pc:picChg>
        <pc:picChg chg="del">
          <ac:chgData name="Harry Sim" userId="25f4ed030594643b" providerId="LiveId" clId="{4B312EC8-89E4-4F9D-960C-3939AECD7B81}" dt="2022-07-14T16:13:44.196" v="13" actId="478"/>
          <ac:picMkLst>
            <pc:docMk/>
            <pc:sldMk cId="2934913137" sldId="626"/>
            <ac:picMk id="16" creationId="{DF9C7780-570D-C208-DA7D-724E2B4B69CB}"/>
          </ac:picMkLst>
        </pc:picChg>
      </pc:sldChg>
    </pc:docChg>
  </pc:docChgLst>
  <pc:docChgLst>
    <pc:chgData name="Harry Sim" userId="25f4ed030594643b" providerId="LiveId" clId="{11AF36B6-72B4-4086-B8E5-9FC4085AFB27}"/>
    <pc:docChg chg="undo custSel modSld">
      <pc:chgData name="Harry Sim" userId="25f4ed030594643b" providerId="LiveId" clId="{11AF36B6-72B4-4086-B8E5-9FC4085AFB27}" dt="2023-09-25T00:55:12.244" v="1" actId="14100"/>
      <pc:docMkLst>
        <pc:docMk/>
      </pc:docMkLst>
      <pc:sldChg chg="modSp mod">
        <pc:chgData name="Harry Sim" userId="25f4ed030594643b" providerId="LiveId" clId="{11AF36B6-72B4-4086-B8E5-9FC4085AFB27}" dt="2023-09-25T00:55:12.244" v="1" actId="14100"/>
        <pc:sldMkLst>
          <pc:docMk/>
          <pc:sldMk cId="1784511994" sldId="260"/>
        </pc:sldMkLst>
        <pc:picChg chg="mod">
          <ac:chgData name="Harry Sim" userId="25f4ed030594643b" providerId="LiveId" clId="{11AF36B6-72B4-4086-B8E5-9FC4085AFB27}" dt="2023-09-25T00:55:12.244" v="1" actId="14100"/>
          <ac:picMkLst>
            <pc:docMk/>
            <pc:sldMk cId="1784511994" sldId="260"/>
            <ac:picMk id="6" creationId="{72A738AC-2BC1-9E5E-FA6B-9CE6717EFF28}"/>
          </ac:picMkLst>
        </pc:picChg>
      </pc:sldChg>
    </pc:docChg>
  </pc:docChgLst>
  <pc:docChgLst>
    <pc:chgData name="Harry Sim" userId="25f4ed030594643b" providerId="LiveId" clId="{0872F7C1-666D-4B75-86BE-C04C2E252DBE}"/>
    <pc:docChg chg="modSld">
      <pc:chgData name="Harry Sim" userId="25f4ed030594643b" providerId="LiveId" clId="{0872F7C1-666D-4B75-86BE-C04C2E252DBE}" dt="2022-10-31T18:59:16.722" v="7" actId="1036"/>
      <pc:docMkLst>
        <pc:docMk/>
      </pc:docMkLst>
      <pc:sldChg chg="modSp mod">
        <pc:chgData name="Harry Sim" userId="25f4ed030594643b" providerId="LiveId" clId="{0872F7C1-666D-4B75-86BE-C04C2E252DBE}" dt="2022-10-28T19:46:51.873" v="1" actId="14100"/>
        <pc:sldMkLst>
          <pc:docMk/>
          <pc:sldMk cId="4107043330" sldId="396"/>
        </pc:sldMkLst>
        <pc:picChg chg="mod">
          <ac:chgData name="Harry Sim" userId="25f4ed030594643b" providerId="LiveId" clId="{0872F7C1-666D-4B75-86BE-C04C2E252DBE}" dt="2022-10-28T19:46:51.873" v="1" actId="14100"/>
          <ac:picMkLst>
            <pc:docMk/>
            <pc:sldMk cId="4107043330" sldId="396"/>
            <ac:picMk id="3" creationId="{C5E1DA54-20FC-5798-B566-4AB2050B845D}"/>
          </ac:picMkLst>
        </pc:picChg>
      </pc:sldChg>
      <pc:sldChg chg="modSp mod">
        <pc:chgData name="Harry Sim" userId="25f4ed030594643b" providerId="LiveId" clId="{0872F7C1-666D-4B75-86BE-C04C2E252DBE}" dt="2022-10-28T20:45:27.586" v="3" actId="1036"/>
        <pc:sldMkLst>
          <pc:docMk/>
          <pc:sldMk cId="1521220248" sldId="438"/>
        </pc:sldMkLst>
        <pc:picChg chg="mod">
          <ac:chgData name="Harry Sim" userId="25f4ed030594643b" providerId="LiveId" clId="{0872F7C1-666D-4B75-86BE-C04C2E252DBE}" dt="2022-10-28T20:45:27.586" v="3" actId="1036"/>
          <ac:picMkLst>
            <pc:docMk/>
            <pc:sldMk cId="1521220248" sldId="438"/>
            <ac:picMk id="3" creationId="{502CBB08-8976-315A-AE9F-BC3B4C3A9795}"/>
          </ac:picMkLst>
        </pc:picChg>
      </pc:sldChg>
      <pc:sldChg chg="modSp mod">
        <pc:chgData name="Harry Sim" userId="25f4ed030594643b" providerId="LiveId" clId="{0872F7C1-666D-4B75-86BE-C04C2E252DBE}" dt="2022-10-28T21:05:12.786" v="4" actId="14100"/>
        <pc:sldMkLst>
          <pc:docMk/>
          <pc:sldMk cId="3113896410" sldId="470"/>
        </pc:sldMkLst>
        <pc:picChg chg="mod">
          <ac:chgData name="Harry Sim" userId="25f4ed030594643b" providerId="LiveId" clId="{0872F7C1-666D-4B75-86BE-C04C2E252DBE}" dt="2022-10-28T21:05:12.786" v="4" actId="14100"/>
          <ac:picMkLst>
            <pc:docMk/>
            <pc:sldMk cId="3113896410" sldId="470"/>
            <ac:picMk id="6" creationId="{05C1CF0A-2243-BD98-1603-1A8EEEC914F4}"/>
          </ac:picMkLst>
        </pc:picChg>
      </pc:sldChg>
      <pc:sldChg chg="modSp mod">
        <pc:chgData name="Harry Sim" userId="25f4ed030594643b" providerId="LiveId" clId="{0872F7C1-666D-4B75-86BE-C04C2E252DBE}" dt="2022-10-31T18:59:16.722" v="7" actId="1036"/>
        <pc:sldMkLst>
          <pc:docMk/>
          <pc:sldMk cId="2140022540" sldId="575"/>
        </pc:sldMkLst>
        <pc:picChg chg="mod">
          <ac:chgData name="Harry Sim" userId="25f4ed030594643b" providerId="LiveId" clId="{0872F7C1-666D-4B75-86BE-C04C2E252DBE}" dt="2022-10-31T18:59:16.722" v="7" actId="1036"/>
          <ac:picMkLst>
            <pc:docMk/>
            <pc:sldMk cId="2140022540" sldId="575"/>
            <ac:picMk id="3" creationId="{757CB424-EFC4-51E7-76F6-B70FDD637C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2B7AA-4CDA-42C7-9600-5576F8DB6A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E20FF-C86F-4D26-A48C-8F0C82EE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2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917B-446D-A872-260C-34C76FBFE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737EA-52DD-052B-8780-F69C5A533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530C8-D222-9684-3D1F-F92F8782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7ABFE-C328-4F24-8EEC-9EE8A303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FBDE-FF54-1B2C-C4F1-7917E9D2F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9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DAA6-7E66-AEDB-AE38-EEEB93B6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36753-5D63-7801-25AD-6ABBD634E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25E9-1ADF-BB7E-6B87-A1850523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82A69-7C39-C81F-6EA9-A8C962877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AE74D-CBDB-FFA0-6FCC-6D2D40D1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6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732593-53F0-7C25-CD75-91D478255C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B24BD-F9A1-4DF6-D3BA-A4358BF97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C3264-667E-F33C-A45D-3DB4CE66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D51F8-CD9F-6826-A242-CA08F9AD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AB99C-12D9-0DBF-56E8-BC1863C3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6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CE482-40B0-230D-2C5D-75D9847C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CA3A-501C-97C8-08A8-0C9B5DDD3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E9F4-7B4D-FCFF-1ECA-0EA0B7CF36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46" y="6356350"/>
            <a:ext cx="2743200" cy="365125"/>
          </a:xfrm>
        </p:spPr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0BA74-41E5-864B-CD97-1AAF9E6F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406FC-97CA-9B02-DB0F-7D258B7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1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5180-4FEC-21CD-814D-66944112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35BB0-0C1B-2EA6-A3B9-4855E5045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FCADC-8FDC-90E0-860D-AF4E7B75C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2C3EB-5AA5-9C02-DB74-9722E02C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6D977-DD56-E0AA-6A56-D42F3415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1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068BE-BCD2-E432-0872-A2A664BC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92461-94E8-7BA9-D03D-F52A60243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4D101-5D85-FFBB-3D8E-E589B056D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FED8B-A230-43EC-59C8-13E1118C7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EC491-1504-0360-A0F6-6D383233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64929-B712-CEDC-B16E-2286D0B3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6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09E2D-E059-D6DD-8099-ADD8F404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26C1A-25A6-A5FC-FA44-B55DD82FA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43D4D-3B73-7308-D5C3-9D2C39153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63E1A-CB40-B635-D795-5BCABE5A7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0A85B-9BC0-4299-D30E-DDD6A41E8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B2627-A80A-C301-3977-62F8722C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B6DA0-81ED-041D-C0CF-8BAAE7BD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2EFA4D-3C74-15E6-3ECE-AAF35BED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6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E9B2-5E49-BE56-285F-CEE584AC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55880-BF10-766A-2BB5-A98A2292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25259-5AD5-6709-968B-7BCAF63B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E40AA-72CA-83CA-0498-1BEF2AA4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1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7F0A0-07DC-C771-8CF9-EAB5357C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5B286-553E-FF7B-5E54-3416C830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056E9-7EE5-60F1-D0CB-B38CFC00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6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366D-6281-D842-6A0F-A2242930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7ABE3-6EEC-50EF-0FA8-149FCF3B1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99A5-C59D-2F4D-41CC-539B0D362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4E923-8FBB-CFB9-2D6E-276518FF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E1FB3-968B-EDA8-0967-4F4DCAB6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0D604-AFDE-8042-10A6-C31A7678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0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B6587-320A-2843-611A-B40B877A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42AB0-9C10-33DF-24B4-A8CE57DE2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EFE68-0D99-61BA-9944-6E03D7D31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AE266-3012-31A0-6431-6DC9D1FE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703B1-AFAF-C57C-4582-BA3DE035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E3A55-15EC-C39C-98A6-0513FC8A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9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5A96A-62C0-704D-2A2A-69400E27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2304A-96AC-DE8D-9A13-94DC35B3B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BFC07-7494-C07E-0729-79A5EABE7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Prairie Island Site Survey – 7/7/2022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C5CEB-1642-D3A5-9FD6-AA16E3D8A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018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Page </a:t>
            </a:r>
            <a:fld id="{D8ED4247-5CB0-4EEA-BC9F-0D2A69ECF5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, logo, company name&#10;&#10;Description automatically generated">
            <a:extLst>
              <a:ext uri="{FF2B5EF4-FFF2-40B4-BE49-F238E27FC236}">
                <a16:creationId xmlns:a16="http://schemas.microsoft.com/office/drawing/2014/main" id="{917453D1-05B7-B641-3A2E-7873113040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800" y="6363791"/>
            <a:ext cx="1295286" cy="3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0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8.jpg"/><Relationship Id="rId4" Type="http://schemas.openxmlformats.org/officeDocument/2006/relationships/image" Target="../media/image247.jpg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g"/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g"/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96687D-7B1B-0672-E970-640EDC96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842" y="3655301"/>
            <a:ext cx="1895475" cy="15811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B661E0-E5C0-7058-7043-588143F9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97" y="674568"/>
            <a:ext cx="4485762" cy="29830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E0D4DC5-3662-73E6-0E6F-116556F6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23A27-6001-9564-B0BF-4BA4AE090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F44A73-B626-3E48-FE74-90DD7131311B}"/>
              </a:ext>
            </a:extLst>
          </p:cNvPr>
          <p:cNvSpPr txBox="1"/>
          <p:nvPr/>
        </p:nvSpPr>
        <p:spPr>
          <a:xfrm>
            <a:off x="999865" y="2547170"/>
            <a:ext cx="323723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Prairie Island</a:t>
            </a:r>
          </a:p>
          <a:p>
            <a:pPr algn="ctr"/>
            <a:r>
              <a:rPr lang="en-US" sz="4400" b="1" dirty="0"/>
              <a:t>Site Survey</a:t>
            </a:r>
          </a:p>
          <a:p>
            <a:pPr algn="ctr"/>
            <a:endParaRPr lang="en-US" sz="3600" dirty="0"/>
          </a:p>
          <a:p>
            <a:pPr algn="ctr"/>
            <a:r>
              <a:rPr lang="en-US" sz="2400" i="1" dirty="0"/>
              <a:t>June 6-7, 2022</a:t>
            </a:r>
          </a:p>
        </p:txBody>
      </p:sp>
      <p:pic>
        <p:nvPicPr>
          <p:cNvPr id="1028" name="Picture 4" descr="Energy prices may be on the rise for Xcel Energy customers">
            <a:extLst>
              <a:ext uri="{FF2B5EF4-FFF2-40B4-BE49-F238E27FC236}">
                <a16:creationId xmlns:a16="http://schemas.microsoft.com/office/drawing/2014/main" id="{C91FAB59-B612-FCE8-9853-64EA3A93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44" y="1228300"/>
            <a:ext cx="3127201" cy="104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61AFC2-73A1-3AF7-E646-C4AC51D14207}"/>
              </a:ext>
            </a:extLst>
          </p:cNvPr>
          <p:cNvSpPr/>
          <p:nvPr/>
        </p:nvSpPr>
        <p:spPr>
          <a:xfrm>
            <a:off x="668740" y="6332561"/>
            <a:ext cx="2729553" cy="354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A0A1FA-F82A-4895-54ED-3301DB28B8F2}"/>
              </a:ext>
            </a:extLst>
          </p:cNvPr>
          <p:cNvSpPr/>
          <p:nvPr/>
        </p:nvSpPr>
        <p:spPr>
          <a:xfrm>
            <a:off x="9310048" y="6375778"/>
            <a:ext cx="2729553" cy="354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Text, logo, company name&#10;&#10;Description automatically generated">
            <a:extLst>
              <a:ext uri="{FF2B5EF4-FFF2-40B4-BE49-F238E27FC236}">
                <a16:creationId xmlns:a16="http://schemas.microsoft.com/office/drawing/2014/main" id="{B7304EAF-BAC1-40BF-DFD3-F7414A744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00" y="6100549"/>
            <a:ext cx="2009418" cy="587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0F6FA7-15D0-A210-3CF8-CA7F57235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938" y="3273643"/>
            <a:ext cx="2266950" cy="25336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8F1586-DB77-AF2F-6515-B0D18A02A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2598" y="3433598"/>
            <a:ext cx="2409825" cy="14097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913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1" y="365125"/>
            <a:ext cx="10433515" cy="727075"/>
          </a:xfrm>
        </p:spPr>
        <p:txBody>
          <a:bodyPr>
            <a:normAutofit/>
          </a:bodyPr>
          <a:lstStyle/>
          <a:p>
            <a:r>
              <a:rPr lang="en-US" dirty="0"/>
              <a:t>Gauges with Needles – High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02B0E-288E-CBDE-96DC-0B988B7B6208}"/>
              </a:ext>
            </a:extLst>
          </p:cNvPr>
          <p:cNvSpPr/>
          <p:nvPr/>
        </p:nvSpPr>
        <p:spPr>
          <a:xfrm rot="17777130">
            <a:off x="7449179" y="3697792"/>
            <a:ext cx="110532" cy="8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01368786-E446-B828-8106-C71988C08B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88" y="1300790"/>
            <a:ext cx="1940210" cy="4307883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8" name="Picture">
            <a:extLst>
              <a:ext uri="{FF2B5EF4-FFF2-40B4-BE49-F238E27FC236}">
                <a16:creationId xmlns:a16="http://schemas.microsoft.com/office/drawing/2014/main" id="{6398C9B3-BFDC-EFDB-EE56-855973DD55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81" y="1269087"/>
            <a:ext cx="1966556" cy="4366381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FE941B-5F75-B554-0919-335FDE3DDEAA}"/>
              </a:ext>
            </a:extLst>
          </p:cNvPr>
          <p:cNvSpPr txBox="1"/>
          <p:nvPr/>
        </p:nvSpPr>
        <p:spPr>
          <a:xfrm>
            <a:off x="3392424" y="5925312"/>
            <a:ext cx="518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 with Ops to see if OK to cover gauge with WGR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5C282-CB20-34B2-864B-9076EF73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0932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122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Gas Purity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20220606_132032+seq122!Gas Purity.jpg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0BEBB8A-F767-CB0F-18DC-AC64DCC44F5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583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70405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20220606_132124+seq123!Inches.jpg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D4AF107-A6AD-CD97-BDAB-63144B74A9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382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124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18438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20220606_132214seq124!18438.jpg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A376BA6-C128-E664-A9E5-9D4360509D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02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29BAC29F-31F1-FB9F-1B8B-914DFB56DF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16" y="2149641"/>
            <a:ext cx="3716711" cy="195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246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125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12109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Tail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20220606_132335+seq125!12109.jpg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B25F084-251B-5449-E0A5-55A4D02DB0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282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126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12110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Tail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20220606_132342+seq126!12110.jpg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85981E0-8482-50E4-315F-EBE328B9D83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3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129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11213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20220606_132425+seq129!11213.jpg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5704191-E379-DEC6-AD83-430F4D0EA64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351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130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11214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20220606_132427+seq130!11214.jpg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AF78487-FB9D-B7F9-55DC-71FD8926ECD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049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131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11565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20220606_132531+seq131!11565.jpg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33FE377-1EDE-0887-8405-9CC5C5D903D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630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11211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20220606_132542+seq132!11211.jpg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E83C4B8-D9FF-C975-17B0-8DE29C0169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51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137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BKR133-4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  <a:endParaRPr lang="en-US" dirty="0">
              <a:solidFill>
                <a:srgbClr val="FF0000"/>
              </a:solidFill>
            </a:endParaRP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20220606_132727+seq137!BKR133-4.jpg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5960F2B-1939-BC5B-35C3-34DEF7C23B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45083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8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3BC97D-ED04-FE7B-2B5F-30D1D5D9253B}"/>
              </a:ext>
            </a:extLst>
          </p:cNvPr>
          <p:cNvSpPr/>
          <p:nvPr/>
        </p:nvSpPr>
        <p:spPr>
          <a:xfrm>
            <a:off x="1815152" y="3507475"/>
            <a:ext cx="7758616" cy="10916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Prairie Island Site Survey -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11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03E01-4C8E-181F-D4EC-C0EF52209EB9}"/>
              </a:ext>
            </a:extLst>
          </p:cNvPr>
          <p:cNvSpPr txBox="1">
            <a:spLocks/>
          </p:cNvSpPr>
          <p:nvPr/>
        </p:nvSpPr>
        <p:spPr>
          <a:xfrm>
            <a:off x="1711656" y="1202647"/>
            <a:ext cx="7773537" cy="4966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399 Points we can read – about 50% of Operator Rounds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168 Gauges with Needles (use Wireless Gauge Reader to read)</a:t>
            </a:r>
          </a:p>
          <a:p>
            <a:pPr lvl="2"/>
            <a:r>
              <a:rPr lang="en-US" sz="1800" dirty="0"/>
              <a:t>128 standard gauges, standard installation</a:t>
            </a:r>
          </a:p>
          <a:p>
            <a:pPr lvl="2"/>
            <a:r>
              <a:rPr lang="en-US" sz="1800" dirty="0"/>
              <a:t>11 need to tape tail of needle</a:t>
            </a:r>
          </a:p>
          <a:p>
            <a:pPr lvl="2"/>
            <a:r>
              <a:rPr lang="en-US" sz="1800" dirty="0"/>
              <a:t>18 need to remove sticker from under glass</a:t>
            </a:r>
          </a:p>
          <a:p>
            <a:pPr lvl="2"/>
            <a:r>
              <a:rPr lang="en-US" sz="1800" dirty="0"/>
              <a:t>1 with loose glass</a:t>
            </a:r>
          </a:p>
          <a:p>
            <a:pPr lvl="2"/>
            <a:r>
              <a:rPr lang="en-US" sz="1800" dirty="0"/>
              <a:t>9 are high up – need Ops concurrence to install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22 Numeric Displays (use Wireless Digit Reader to read)</a:t>
            </a:r>
          </a:p>
          <a:p>
            <a:pPr lvl="2"/>
            <a:r>
              <a:rPr lang="en-US" sz="1800" dirty="0"/>
              <a:t>19 standard displays, standard installation</a:t>
            </a:r>
          </a:p>
          <a:p>
            <a:pPr lvl="2"/>
            <a:r>
              <a:rPr lang="en-US" sz="1800" dirty="0"/>
              <a:t>3 have displays off or not always on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153 Indicator Lights (use Indicator Light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6 Thermometers (use WHTM as ambient thermometer)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50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CCCEB1-5FA5-130F-E679-967D6C17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839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138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BKR143-4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20220606_132731+seq138!BKR143-4.jpg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A5E5CA8-FC39-3F13-C705-FA3914E7382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013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140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11402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20220606_132833+seq140!11402.jpg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3085C3E-2259-52B3-6A5F-E0EDB4A1F0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54811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825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141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O2Pressure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Replace broken gauge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pt-BR"/>
              <a:t>Filename: 20220606_132931+seq141!O2Pressure.jpg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5E1DA54-20FC-5798-B566-4AB2050B845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63"/>
          <a:stretch/>
        </p:blipFill>
        <p:spPr>
          <a:xfrm>
            <a:off x="5514230" y="2138901"/>
            <a:ext cx="5255371" cy="350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433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153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12438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Need Pic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pt-BR" dirty="0"/>
              <a:t>Filename: NoPic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733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143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26299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20220606_133010+seq143!26299.jpg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F4D0574-A70E-BA3A-74B6-E08718E781A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82920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847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77778" y="600124"/>
            <a:ext cx="47921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11663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20220607_075411+seq!11663.jpg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3EA1218-35A8-619F-4C1D-C1483AD6B0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265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74457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	4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11655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20220607_075537!11655.jpg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515B20D-043C-EED4-6F49-F837F48DD6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323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17410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20220607_075600!17410.jpg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7B4654F-F688-23D3-04E6-19B5D17299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321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17408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20220607_075617!17408.jpg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F08DAFE-6402-B514-B779-59A38473ECF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763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17411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20220607_075635!17411.jpg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A3B801F-E438-936E-CF61-627ACAF6F5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77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2" y="365125"/>
            <a:ext cx="9053448" cy="727075"/>
          </a:xfrm>
        </p:spPr>
        <p:txBody>
          <a:bodyPr>
            <a:normAutofit/>
          </a:bodyPr>
          <a:lstStyle/>
          <a:p>
            <a:r>
              <a:rPr lang="en-US" dirty="0"/>
              <a:t>Numeric Displays -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2209B-FFC4-7592-0FF6-0CD145DF3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091" y="1901571"/>
            <a:ext cx="2152650" cy="139065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D13A03-0A0C-B394-7431-7D25B7FC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658" y="2057325"/>
            <a:ext cx="2182749" cy="2560014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A32AC9-09C2-DD38-D11C-237BCFE9D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384" y="1805749"/>
            <a:ext cx="2781872" cy="3209925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1C8293-9F39-33C4-192D-6757A3AFB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423" y="3445741"/>
            <a:ext cx="2167577" cy="1590283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127906-71F6-C9AC-AD5F-7A96C97BC1FE}"/>
              </a:ext>
            </a:extLst>
          </p:cNvPr>
          <p:cNvSpPr txBox="1"/>
          <p:nvPr/>
        </p:nvSpPr>
        <p:spPr>
          <a:xfrm>
            <a:off x="1390434" y="5188470"/>
            <a:ext cx="232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Display off unless chiller unit turned-on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EE58A50-281B-FE9A-9729-28340B72C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8973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17409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20220607_075642!17409.jpg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87EDD51-5BDA-BC25-2D04-C7CE1920E4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4664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Hour 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Need Picture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</a:t>
            </a:r>
          </a:p>
        </p:txBody>
      </p:sp>
    </p:spTree>
    <p:extLst>
      <p:ext uri="{BB962C8B-B14F-4D97-AF65-F5344CB8AC3E}">
        <p14:creationId xmlns:p14="http://schemas.microsoft.com/office/powerpoint/2010/main" val="27843577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20220607_075712.jpg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AEA1C4B-DCE6-D7C4-816B-84C92A97F3D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9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75A43955-F259-2E41-FB10-A307BC1B4DC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11" y="1095375"/>
            <a:ext cx="2076025" cy="460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905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endParaRPr lang="en-US" dirty="0">
              <a:solidFill>
                <a:srgbClr val="FF0000"/>
              </a:solidFill>
            </a:endParaRP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20220607_075717.jpg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E0B8FA7-C893-EEF5-7E87-3C0EDE611E2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4607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20220607_075728.jpg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7972B4A-836E-792B-8482-B6F51769210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6365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20220607_075836.jpg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273072C-AD6B-CFB4-C178-898B94F9C5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544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25684736-1492-166A-BCEA-B134DFFC766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49" y="1243263"/>
            <a:ext cx="2054123" cy="456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939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20220607_075930.jpg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CE616B5-EC28-81A9-141E-5D85D5C5F4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14" y="1020914"/>
            <a:ext cx="6318158" cy="308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025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 	11053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20220607_080026.jpg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03F9BB4-B46F-F193-5313-4F2D6F8C42D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367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Loose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20220607_080103.jpg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90025F9-56F2-1047-4DBA-BE8363E298D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407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4E26F263-212B-3DF4-CB2F-8A0C5E81C24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18" y="914400"/>
            <a:ext cx="1934909" cy="429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459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82231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Thermostat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WHTM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20220607_080400.jpg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C78CC2A-6C66-AA9C-BFFE-BA77F686B21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06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3BC97D-ED04-FE7B-2B5F-30D1D5D9253B}"/>
              </a:ext>
            </a:extLst>
          </p:cNvPr>
          <p:cNvSpPr/>
          <p:nvPr/>
        </p:nvSpPr>
        <p:spPr>
          <a:xfrm>
            <a:off x="1815152" y="4531057"/>
            <a:ext cx="7758616" cy="5730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Prairie Island Site Survey -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13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03E01-4C8E-181F-D4EC-C0EF52209EB9}"/>
              </a:ext>
            </a:extLst>
          </p:cNvPr>
          <p:cNvSpPr txBox="1">
            <a:spLocks/>
          </p:cNvSpPr>
          <p:nvPr/>
        </p:nvSpPr>
        <p:spPr>
          <a:xfrm>
            <a:off x="1711656" y="1202647"/>
            <a:ext cx="7773537" cy="4966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399 Points we can read – about 50% of Operator Rounds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168 Gauges with Needles (use Wireless Gauge Reader to read)</a:t>
            </a:r>
          </a:p>
          <a:p>
            <a:pPr lvl="2"/>
            <a:r>
              <a:rPr lang="en-US" sz="1800" dirty="0"/>
              <a:t>128 standard gauges, standard installation</a:t>
            </a:r>
          </a:p>
          <a:p>
            <a:pPr lvl="2"/>
            <a:r>
              <a:rPr lang="en-US" sz="1800" dirty="0"/>
              <a:t>11 need to tape tail of needle</a:t>
            </a:r>
          </a:p>
          <a:p>
            <a:pPr lvl="2"/>
            <a:r>
              <a:rPr lang="en-US" sz="1800" dirty="0"/>
              <a:t>18 need to remove sticker from under glass</a:t>
            </a:r>
          </a:p>
          <a:p>
            <a:pPr lvl="2"/>
            <a:r>
              <a:rPr lang="en-US" sz="1800" dirty="0"/>
              <a:t>1 with loose glass</a:t>
            </a:r>
          </a:p>
          <a:p>
            <a:pPr lvl="2"/>
            <a:r>
              <a:rPr lang="en-US" sz="1800" dirty="0"/>
              <a:t>9 are high up – need Ops concurrence to install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22 Numeric Displays (use Wireless Digit Reader to read)</a:t>
            </a:r>
          </a:p>
          <a:p>
            <a:pPr lvl="2"/>
            <a:r>
              <a:rPr lang="en-US" sz="1800" dirty="0"/>
              <a:t>19 standard displays, standard installation</a:t>
            </a:r>
          </a:p>
          <a:p>
            <a:pPr lvl="2"/>
            <a:r>
              <a:rPr lang="en-US" sz="1800" dirty="0"/>
              <a:t>3 have displays off or not always on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153 Indicator Lights (use Indicator Light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6 Thermometers (use WHTM as ambient thermometer)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50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E675E4-FF4F-E8EE-3032-6300E452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8397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82221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Thermostat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WHTM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20220607_080454.jpg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8EBF3B6-63CF-2C19-84E2-099B90D617F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2501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12130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20220607_080607.jpg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DFF536A-DB7C-CB27-F361-A91B5DD8BF9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45083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015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11413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20220607_080615.jpg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494F310-757D-D728-DEF8-B1599D0C22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541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11414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20220607_080624.jpg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4D20786-008B-0105-04FD-E38B37AA3E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8647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18374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Need Picture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20220607_081016.jpg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2431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12131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20220607_081016.jpg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D580EB3-7317-29E8-23AA-1EA903D511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5363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20220607_081020.jpg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39B26CD-6943-F45E-51EC-9F0FBE9A872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60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12133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20220607_081046.jpg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A233B97-368D-37C3-C582-6EF0B60283C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1869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12134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20220607_081049.jpg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43B0214-0A06-BF38-96A9-54CEA085B8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6499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12200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20220607_081219.jpg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5A60E90-CD3D-61AF-39E8-2DFA7335E51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56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2" y="365125"/>
            <a:ext cx="9053448" cy="727075"/>
          </a:xfrm>
        </p:spPr>
        <p:txBody>
          <a:bodyPr>
            <a:normAutofit/>
          </a:bodyPr>
          <a:lstStyle/>
          <a:p>
            <a:r>
              <a:rPr lang="en-US" dirty="0"/>
              <a:t>Indicator Lights -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EA747-F970-844D-9CFE-6FDBFDFF4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970" y="1639746"/>
            <a:ext cx="1989582" cy="3877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E7004C-F3EC-761F-3AEC-F561138D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58" y="1536573"/>
            <a:ext cx="2019300" cy="2266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8855C3-8CCE-352E-3187-9EAAE4441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545336"/>
            <a:ext cx="1812506" cy="1536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4F5AA3-418F-D4FD-AE85-7E8E6ACE2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68" y="3995928"/>
            <a:ext cx="2220468" cy="22204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7E964-08E0-FB0B-9374-A8914B80B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159" y="3830955"/>
            <a:ext cx="2838450" cy="230505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F2A1FD0-F179-8C02-BE16-22C6C564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08499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12201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20220607_081230.jpg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4FCF49C-2E14-1B7B-7FC6-B0910FD0CB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3030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12135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20220607_081310.jpg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2B2CC24-7A6E-60BD-C17C-7D5BE6589E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3527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12137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tail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20220607_081315.jpg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3BE9D15-61D7-5A1C-93AE-E548B5EB6C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7575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12138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tail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20220607_081533.jpg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26E8E03-1088-6F5E-C2D2-69263CB0C0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31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12202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Tail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20220607_081623.jpg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02CBB08-8976-315A-AE9F-BC3B4C3A979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6149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024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11216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20220607_081649.jpg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CC7123C-53B5-901E-CBCB-AA55289E99F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5446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11217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20220607_081724.jpg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4FB6BE4-621C-3621-B3ED-1046C27DEA8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6628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42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  <a:r>
              <a:rPr lang="en-US" dirty="0" err="1"/>
              <a:t>Victoreen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Verify Mounting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20220607_082037.jpg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13D53DD-BD32-E4D8-C870-71902512ABC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869" y="921223"/>
            <a:ext cx="2340271" cy="5196147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D016F7A8-4F5D-71BA-0BA4-B2564344797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164" y="1596786"/>
            <a:ext cx="1860825" cy="41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0330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43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GP-1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20220607_082110.jpg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3D9689A-D9D5-7BAA-8588-5E9FDD67F80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8811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44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GP-2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20220607_082140.jpg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E8C5B73-040D-54FF-810A-DD2B9672A22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17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380382-0C3C-AC2C-EA5B-16CA5A98032A}"/>
              </a:ext>
            </a:extLst>
          </p:cNvPr>
          <p:cNvSpPr/>
          <p:nvPr/>
        </p:nvSpPr>
        <p:spPr>
          <a:xfrm>
            <a:off x="1316736" y="4992624"/>
            <a:ext cx="8257032" cy="420624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Prairie Island Site Survey -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E0A9C-B9C0-D8D3-792A-F09837329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0067"/>
            <a:ext cx="10515600" cy="47968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399 Points we can read – about 50% of Operator Rounds</a:t>
            </a:r>
          </a:p>
          <a:p>
            <a:pPr lvl="1"/>
            <a:r>
              <a:rPr lang="en-US" dirty="0"/>
              <a:t>168 Gauges with Needles (use Wireless Gauge Reader to read)</a:t>
            </a:r>
          </a:p>
          <a:p>
            <a:pPr lvl="2"/>
            <a:r>
              <a:rPr lang="en-US" dirty="0"/>
              <a:t>128 standard gauges, standard installation</a:t>
            </a:r>
          </a:p>
          <a:p>
            <a:pPr lvl="2"/>
            <a:r>
              <a:rPr lang="en-US" dirty="0"/>
              <a:t>11 need to tape tail of needle</a:t>
            </a:r>
          </a:p>
          <a:p>
            <a:pPr lvl="2"/>
            <a:r>
              <a:rPr lang="en-US" dirty="0"/>
              <a:t>18 need to remove sticker from under glass</a:t>
            </a:r>
          </a:p>
          <a:p>
            <a:pPr lvl="2"/>
            <a:r>
              <a:rPr lang="en-US" dirty="0"/>
              <a:t>1 with loose glass</a:t>
            </a:r>
          </a:p>
          <a:p>
            <a:pPr lvl="2"/>
            <a:r>
              <a:rPr lang="en-US" dirty="0"/>
              <a:t>9 are high up – need Ops concurrence to install</a:t>
            </a:r>
          </a:p>
          <a:p>
            <a:pPr lvl="1"/>
            <a:r>
              <a:rPr lang="en-US" dirty="0"/>
              <a:t>22 Numeric Displays (use Wireless Digit Reader to read)</a:t>
            </a:r>
          </a:p>
          <a:p>
            <a:pPr lvl="2"/>
            <a:r>
              <a:rPr lang="en-US" dirty="0"/>
              <a:t>19 standard displays, standard installation</a:t>
            </a:r>
          </a:p>
          <a:p>
            <a:pPr lvl="2"/>
            <a:r>
              <a:rPr lang="en-US" dirty="0"/>
              <a:t>3 have displays off or not always on</a:t>
            </a:r>
          </a:p>
          <a:p>
            <a:pPr lvl="1"/>
            <a:r>
              <a:rPr lang="en-US" dirty="0"/>
              <a:t>153 Indicator Lights (use Indicator Light WTR to read)</a:t>
            </a:r>
          </a:p>
          <a:p>
            <a:pPr lvl="1"/>
            <a:r>
              <a:rPr lang="en-US" dirty="0"/>
              <a:t>6 Thermometers (use WHTM as ambient thermometer)</a:t>
            </a:r>
          </a:p>
          <a:p>
            <a:pPr lvl="1"/>
            <a:r>
              <a:rPr lang="en-US" dirty="0"/>
              <a:t>50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05C00-370A-2933-F710-F2B8F069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1557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45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CD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20220607_082208.jpg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4590F94-36C3-B32D-1C56-A8CED866B9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1238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49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74060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20220607_082544.jpg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E5131A3-1F07-66A4-1F74-13F27FD321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19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0865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13-2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20220607_082827.jpg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D1D1E17-5A58-DC53-0BBF-78DB50BC78A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16" y="823110"/>
            <a:ext cx="4818976" cy="24093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502EB960-7B5F-394F-FD53-4244834F06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18" y="1275347"/>
            <a:ext cx="1934909" cy="429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6528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12027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20220607_083017.jpg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089F5B3-58EF-1954-337C-7574D37CB3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5448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12028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20220607_083030.jpg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8D6AC11-9C9C-8A49-858A-1654FEA68F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8159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12041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20220607_083117.jpg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71D7DEA-3B53-56D7-F4CC-3B011A2589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6827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12042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20220607_083226.jpg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AB28AA4-ADFE-426A-2CF1-8350C3EA818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0169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24-7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20220607_083309.jpg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2FA29B9-84C6-1E8F-E37F-F8FD7868EDE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0" y="1272841"/>
            <a:ext cx="4511040" cy="2641433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B18B304B-0D03-0363-345E-57DBE9F14F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164" y="652876"/>
            <a:ext cx="1851820" cy="411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1207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81A/B21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20220607_083414.jpg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D9391C1-031E-8566-80B1-EAF829D57F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9114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81B/B21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20220607_083348.jpg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6CCB5B6-1D43-4CD2-CAF0-C004E1D94E7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6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3BC97D-ED04-FE7B-2B5F-30D1D5D9253B}"/>
              </a:ext>
            </a:extLst>
          </p:cNvPr>
          <p:cNvSpPr/>
          <p:nvPr/>
        </p:nvSpPr>
        <p:spPr>
          <a:xfrm>
            <a:off x="1815152" y="5104263"/>
            <a:ext cx="7758616" cy="5730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Prairie Island Site Survey -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16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03E01-4C8E-181F-D4EC-C0EF52209EB9}"/>
              </a:ext>
            </a:extLst>
          </p:cNvPr>
          <p:cNvSpPr txBox="1">
            <a:spLocks/>
          </p:cNvSpPr>
          <p:nvPr/>
        </p:nvSpPr>
        <p:spPr>
          <a:xfrm>
            <a:off x="1711656" y="1202647"/>
            <a:ext cx="7773537" cy="4966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399 Points we can read – about 50% of Operator Rounds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168 Gauges with Needles (use Wireless Gauge Reader to read)</a:t>
            </a:r>
          </a:p>
          <a:p>
            <a:pPr lvl="2"/>
            <a:r>
              <a:rPr lang="en-US" sz="1800" dirty="0"/>
              <a:t>128 standard gauges, standard installation</a:t>
            </a:r>
          </a:p>
          <a:p>
            <a:pPr lvl="2"/>
            <a:r>
              <a:rPr lang="en-US" sz="1800" dirty="0"/>
              <a:t>11 need to tape tail of needle</a:t>
            </a:r>
          </a:p>
          <a:p>
            <a:pPr lvl="2"/>
            <a:r>
              <a:rPr lang="en-US" sz="1800" dirty="0"/>
              <a:t>18 need to remove sticker from under glass</a:t>
            </a:r>
          </a:p>
          <a:p>
            <a:pPr lvl="2"/>
            <a:r>
              <a:rPr lang="en-US" sz="1800" dirty="0"/>
              <a:t>1 with loose glass</a:t>
            </a:r>
          </a:p>
          <a:p>
            <a:pPr lvl="2"/>
            <a:r>
              <a:rPr lang="en-US" sz="1800" dirty="0"/>
              <a:t>9 are high up – need Ops concurrence to install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22 Numeric Displays (use Wireless Digit Reader to read)</a:t>
            </a:r>
          </a:p>
          <a:p>
            <a:pPr lvl="2"/>
            <a:r>
              <a:rPr lang="en-US" sz="1800" dirty="0"/>
              <a:t>19 standard displays, standard installation</a:t>
            </a:r>
          </a:p>
          <a:p>
            <a:pPr lvl="2"/>
            <a:r>
              <a:rPr lang="en-US" sz="1800" dirty="0"/>
              <a:t>3 have displays off or not always on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153 Indicator Lights (use Indicator Light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6 Thermometers (use WHTM as ambient thermometer)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50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76FF66-7637-C6A0-007D-69777313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138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81A/B22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20220607_083354.jpg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A3FB3F9-1FA9-97DF-3DAD-CE39CA81A7A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5484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81B/B22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20220607_083357.jpg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9DCA200-D79E-8FB9-DEC6-212DBF23922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8541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BKR 211E-6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20220607_083548.jpg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3A39D42-6CB8-30E1-8024-1F02CD3CFD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68" y="184483"/>
            <a:ext cx="2959018" cy="65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6062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BKR 121E-19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20220607_083831.jpg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F62DED7-ABCF-F274-9ADA-8D7224F70FB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95" y="352925"/>
            <a:ext cx="2801139" cy="62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2438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PI-17738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20220607_084050.jpg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C2E92FF-81C3-5F82-02FE-66E63F6BA8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5724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PI-17739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20220607_084123.jpg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6D6143D-9724-B3D4-E9C4-6E7716F666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2395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5880092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20220607_084221.jpg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B56B78A-0DF3-8827-F32D-93ED418BB7C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03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11091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20220607_084327.jpg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B1316B7-58EF-46FA-B5DC-B55AA2D4C1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1294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82478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70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11460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20220607_084422.jpg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8DCA7A1-D201-B338-E4F8-C0397757D8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1782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71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11589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20220607_084451.jpg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6526C56-C448-0ABE-7157-5FBCAAFAB8C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61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2" y="365125"/>
            <a:ext cx="9053448" cy="727075"/>
          </a:xfrm>
        </p:spPr>
        <p:txBody>
          <a:bodyPr>
            <a:normAutofit/>
          </a:bodyPr>
          <a:lstStyle/>
          <a:p>
            <a:r>
              <a:rPr lang="en-US" dirty="0"/>
              <a:t>Thermometers -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9E454-4AA3-49AB-696E-73B074CA1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63" y="1783079"/>
            <a:ext cx="2015586" cy="4017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6AA7C0-49AE-5DEB-616F-A4F1213FB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134" y="1839849"/>
            <a:ext cx="2628900" cy="4019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B92338-65B8-B95D-833F-626564671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985" y="1858327"/>
            <a:ext cx="2676525" cy="195262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2C3BD7D-C9EA-E7B2-4F9B-4990C4A6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9860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72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12207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Need scaffolding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20220607_084537.jpg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F118346-AE91-260A-9AA5-34E0175DE4F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334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05C1CF0A-2243-BD98-1603-1A8EEEC914F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35" y="173969"/>
            <a:ext cx="2871263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641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74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16412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20220607_084942.jpg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7CC6D63-D04F-A2FA-36D4-9124F2C67C0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0724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20220607_092318.jpg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655CFB1-F2F6-8CED-6EC0-6A55A76CE0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8398"/>
            <a:ext cx="5105400" cy="33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7134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60576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20220607_092416.jpg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97A0CA3-4739-B0FD-E8AB-F746E71F537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9461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134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12208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20220607_093409.jpg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DB0867D-1585-AC38-2BB1-75908CD7D8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6861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135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11382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20220607_093450.jpg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302D3F2-5B5F-256F-21BB-4769EA8A21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9239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11383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20220607_093452.jpg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60A701D-2FF4-90DA-95C8-EC2BB45E184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9791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137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11384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20220607_093455.jpg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212EF41-E3CF-7F92-F732-7B729827A2F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9903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138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71090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20220607_093550.jpg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F1D98FD-8CDC-2AC7-28B5-41B5E42E4D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2547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142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70515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20220607_093815.jpg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1976E57-1204-B257-5033-2AF1FD915C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632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B26CBD8F-7885-82F5-7BCE-ED33A793C2A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83" y="208804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55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B546E-771F-80DD-2653-EBB7043D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A4B66-DFC3-FFDD-F26E-B1C37D6F3563}"/>
              </a:ext>
            </a:extLst>
          </p:cNvPr>
          <p:cNvSpPr txBox="1"/>
          <p:nvPr/>
        </p:nvSpPr>
        <p:spPr>
          <a:xfrm>
            <a:off x="3002509" y="2743200"/>
            <a:ext cx="6018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Detail by Operator Round Sequence </a:t>
            </a:r>
          </a:p>
          <a:p>
            <a:pPr algn="ctr"/>
            <a:r>
              <a:rPr lang="en-US" sz="2800" dirty="0"/>
              <a:t>and Instrument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7ACFAC-5FF0-243B-1A88-31C2E0F4F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356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143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70512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20220607_093856.jpg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1CB2D74-D23E-8AA9-DCEE-BE36CEAE1F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6198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144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21456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20220607_093932.jpg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AE5E341-5DD1-67EB-B746-62A4E911DF5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11" y="1183653"/>
            <a:ext cx="6429149" cy="31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7116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145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18439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20220607_094012.jpg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AA57C78-31FB-027E-F5BC-00F6F68315F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106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148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11400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20220607_094137.jpg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8D7CEE1-E876-D06D-E2DC-30467A7E171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7953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149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11401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20220607_094141.jpg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8371B59-6036-3B0D-A25C-305B66A361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9478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150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11566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20220607_094218.jpg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1E7B9D4-C645-AAA3-D0BA-6AEBB3C7C1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8473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151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11218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20220607_094235.jpg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6ADCFAE-8A03-7492-965C-56E380C2ACC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2586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154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12111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Tape Tail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20220607_094316.jpg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A030C3F-ABB5-C877-B792-4BB332D79A8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4879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155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12112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Tail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20220607_101620.jpg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8EE5C56-A460-39AC-67A5-5C0B6EEA29E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7295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158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BKR 253-21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20220607_101714.jpg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8ED194C-083B-EAD8-69B2-2E00B4BFCB8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4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70450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20220606_115123+seq2!70450.jpg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20220606_115128+seq2!70450.jpg</a:t>
            </a:r>
          </a:p>
        </p:txBody>
      </p:sp>
      <p:pic>
        <p:nvPicPr>
          <p:cNvPr id="113" name="Picture">
            <a:extLst>
              <a:ext uri="{FF2B5EF4-FFF2-40B4-BE49-F238E27FC236}">
                <a16:creationId xmlns:a16="http://schemas.microsoft.com/office/drawing/2014/main" id="{23CEEE44-288F-8A2E-B0F8-D76B714CA3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53" y="378486"/>
            <a:ext cx="5406190" cy="2576382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371AC3F9-956F-17C8-B876-C505DD29D5B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31" y="2998412"/>
            <a:ext cx="6080518" cy="289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3100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159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BKR 263-21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20220607_101731.jpg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ECB0C5E-D884-1930-8F0C-B5DEB6ECA47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2273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162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26300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High, more than one reading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20220607_101924.jpg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9D4A88D-EA1B-65B5-8B0B-169B4EA612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786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3CCF5BCF-ABD5-F5E9-CF60-FC46511F1B4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55" y="834190"/>
            <a:ext cx="1963809" cy="436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9290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163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26300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High, more than one reading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20220607_101924.jpg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9D4A88D-EA1B-65B5-8B0B-169B4EA612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786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3CCF5BCF-ABD5-F5E9-CF60-FC46511F1B4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55" y="834190"/>
            <a:ext cx="1963809" cy="436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8612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164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11388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20220607_102139.jpg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49A138E-AE73-1AD1-A74F-60DA9D1693A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1552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165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11387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20220607_102141.jpg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E1C3057-CB62-DAFB-8418-3DF2AFCD5D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0079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166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11386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20220607_102144.jpg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24E5B2B-2E7C-81C6-41BF-2403CB0931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1417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167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26314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20220607_102234.jpg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A5241F0-339C-95A8-7C2A-331ADE0BC6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281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168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26315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20220607_102238.jpg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059A4AC-6193-8691-2606-F77DAAF4CB3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931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169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11154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20220607_102301.jpg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10FA1DA-5045-1E3B-8EAC-FE9243F5514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8090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170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18734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20220607_102327.jpg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783892B-FB54-9290-5952-39E9A478157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1387"/>
            <a:ext cx="534924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14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Prairie Island Site Survey -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E0A9C-B9C0-D8D3-792A-F09837329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656" y="1202647"/>
            <a:ext cx="7773537" cy="496614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399 Points we can read – approximately 50% of Operator Rounds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168 Gauges with Needles (use Wireless Gauge Reader to read)</a:t>
            </a:r>
          </a:p>
          <a:p>
            <a:pPr lvl="2"/>
            <a:r>
              <a:rPr lang="en-US" sz="1800" dirty="0"/>
              <a:t>128 standard gauges, standard installation</a:t>
            </a:r>
          </a:p>
          <a:p>
            <a:pPr lvl="2"/>
            <a:r>
              <a:rPr lang="en-US" sz="1800" dirty="0"/>
              <a:t>11 need to tape tail of needle</a:t>
            </a:r>
          </a:p>
          <a:p>
            <a:pPr lvl="2"/>
            <a:r>
              <a:rPr lang="en-US" sz="1800" dirty="0"/>
              <a:t>18 need to remove sticker from under glass</a:t>
            </a:r>
          </a:p>
          <a:p>
            <a:pPr lvl="2"/>
            <a:r>
              <a:rPr lang="en-US" sz="1800" dirty="0"/>
              <a:t>1 with loose glass</a:t>
            </a:r>
          </a:p>
          <a:p>
            <a:pPr lvl="2"/>
            <a:r>
              <a:rPr lang="en-US" sz="1800" dirty="0"/>
              <a:t>9 are high up – need Ops concurrence to install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22 Numeric Displays (use Wireless Digit Reader to read)</a:t>
            </a:r>
          </a:p>
          <a:p>
            <a:pPr lvl="2"/>
            <a:r>
              <a:rPr lang="en-US" sz="1800" dirty="0"/>
              <a:t>19 standard displays, standard installation</a:t>
            </a:r>
          </a:p>
          <a:p>
            <a:pPr lvl="2"/>
            <a:r>
              <a:rPr lang="en-US" sz="1800" dirty="0"/>
              <a:t>3 have displays off or not always on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153 Indicator Lights (use Indicator Light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6 Thermometers (use WHTM as ambient thermometer)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50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A8E3B9-5D5C-E962-9701-1362DF37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97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Tail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884771" y="5334744"/>
            <a:ext cx="41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20220606_115504+seq6!12123.jpg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20220606_115521+seq7!11209.jpg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20220606_115531+seq7!11209.jpg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738AC-2BC1-9E5E-FA6B-9CE6717E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150" y="776538"/>
            <a:ext cx="3278146" cy="2944728"/>
          </a:xfrm>
          <a:prstGeom prst="rect">
            <a:avLst/>
          </a:prstGeom>
        </p:spPr>
      </p:pic>
      <p:pic>
        <p:nvPicPr>
          <p:cNvPr id="10" name="Picture">
            <a:extLst>
              <a:ext uri="{FF2B5EF4-FFF2-40B4-BE49-F238E27FC236}">
                <a16:creationId xmlns:a16="http://schemas.microsoft.com/office/drawing/2014/main" id="{89240E18-5AF5-9CE9-A60A-7C60514D930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516" y="713875"/>
            <a:ext cx="1718154" cy="3814850"/>
          </a:xfrm>
          <a:prstGeom prst="rect">
            <a:avLst/>
          </a:prstGeom>
        </p:spPr>
      </p:pic>
      <p:pic>
        <p:nvPicPr>
          <p:cNvPr id="11" name="Picture">
            <a:extLst>
              <a:ext uri="{FF2B5EF4-FFF2-40B4-BE49-F238E27FC236}">
                <a16:creationId xmlns:a16="http://schemas.microsoft.com/office/drawing/2014/main" id="{70CE90C9-1F8C-09F6-2F88-AA13CB73600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060" y="733425"/>
            <a:ext cx="171597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1199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174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12264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20220607_102606.jpg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086829E-B4D8-038E-43CA-2638ECCE36B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9020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175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12261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20220607_102632.jpg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069760B-E680-C278-D63D-69F76900866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848F23C5-2BD8-E0C3-ABA0-C69672EB79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81" y="1114925"/>
            <a:ext cx="2086636" cy="463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9102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176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11152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tail (vibrating needle)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20220607_102719.jpg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D5676F7-ADD6-6C21-45C9-E2449018BD1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02DA1685-8D7D-3AE6-02AC-E3E71CD176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65" y="1034715"/>
            <a:ext cx="1837369" cy="407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499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177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18733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20220607_102755.jpg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23FAB6C-BA0C-D22A-B661-392003A5669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98898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8084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180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TC-26312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20220607_102855.jpg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D83FA77-7EC0-A5BE-E002-94B641559B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5" y="191387"/>
            <a:ext cx="4004297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2969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181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TC-26313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20220607_102859.jpg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51FE9CA-9AA9-75D9-FCE8-D80214596B9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58" y="191387"/>
            <a:ext cx="4204823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5376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184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11521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20220607_103033.jpg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80ED0A1-87FE-495E-D3B6-128504BE99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397374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86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186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11684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20220607_103239.jpg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354F59E-AA1E-7AB4-F504-C9EB46C2E6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4619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187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18502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20220607_103311.jpg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B891D08-D3FD-28FD-3060-F3D2A6729B4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1373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188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BKR 221E-7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20220607_103709.jpg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C23A568-7DA5-B7EB-D691-38AB9094824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56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11209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20220606_115622+seq7!11209.jpg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61CED11-96AD-2847-92F6-8671310EC97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6644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190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BKR111E-2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20220607_103853.jpg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DD15618-02DC-A8D7-FF38-95B9A9FE21E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05" y="191387"/>
            <a:ext cx="3851897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534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197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1321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20220607_104123.jpg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A1D897B-97DD-FEC8-D7D8-E439C992C6D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560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202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12219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20220607_104248.jpg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A0984C0-32A1-B319-09D1-B249A06378E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15336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203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1324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20220607_104255.jpg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425D6CB-9EC5-B462-5B61-8D228B4A6F2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0325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205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11115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	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20220607_104330.jpg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8693956-A153-1B52-3BEF-A1293ED0D4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6199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208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20220607_104533.jpg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B377A45-04B6-493C-4844-2AF41048D33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29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EBCD19CA-9D80-5365-75FB-6F11791B16B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70" y="278673"/>
            <a:ext cx="2118405" cy="4082295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946069AA-D680-C05F-A134-ADD53A1509C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07" y="4484915"/>
            <a:ext cx="2685065" cy="1497874"/>
          </a:xfrm>
          <a:prstGeom prst="rect">
            <a:avLst/>
          </a:prstGeom>
        </p:spPr>
      </p:pic>
      <p:pic>
        <p:nvPicPr>
          <p:cNvPr id="8" name="Picture">
            <a:extLst>
              <a:ext uri="{FF2B5EF4-FFF2-40B4-BE49-F238E27FC236}">
                <a16:creationId xmlns:a16="http://schemas.microsoft.com/office/drawing/2014/main" id="{55902433-B93B-5FB2-89A1-8B56CBB4C5B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93" y="3796936"/>
            <a:ext cx="3063035" cy="17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079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213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1322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20220607_104821.jpg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FC17145-08A2-2AB7-AEBC-900D2EF433B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305" y="191387"/>
            <a:ext cx="3210213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594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218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12221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20220607_104918.jpg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4999A61-437C-4B4B-D593-67E055F9DE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8977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219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1325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20220607_104935.jpg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301C307-7752-4275-DB5B-54652E5A42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135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221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11116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20220607_104957.jpg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B0F4C41-B758-E662-8A08-784269F1B2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86" y="560355"/>
            <a:ext cx="2899241" cy="555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86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11210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20220606_115714+seq8!11210.jpg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3FA4E0B-8F9F-0AAB-C139-554A885E9D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7527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226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11117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under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20220607_105242.jpg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0622206-3451-D035-314A-73097930369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2949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227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1323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20220607_105319.jpg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9E7EF7F-02ED-065A-184E-D39C461879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9172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TI-12223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20220607_105501.jpg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01D773C-6CB8-2E43-1D9C-C11147FCB8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3197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233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TI-1326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20220607_105504.jpg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F0F290C-E533-2099-CE31-81E5BC614CE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8944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20220607_105639.jpg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EAF4C9D-B070-A49A-5B90-D24CB8C6E2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11" y="191387"/>
            <a:ext cx="3878939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8815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242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12128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20220607_105830.jpg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6C72235-8725-FD6C-0F9C-CB8A0683264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15039387-1D29-DD8C-CEF6-F6B70124498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60" y="970546"/>
            <a:ext cx="2014385" cy="44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55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257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20220607_110248.jpg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20220607_110307.jpg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848CFEE-3867-AABE-3C21-004AF8D8C0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733" y="191387"/>
            <a:ext cx="3306393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63F6AB96-21DC-4C45-8F07-74C11951B9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74" y="1692442"/>
            <a:ext cx="2077935" cy="420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43970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260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20220607_110329.jpg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F9361D1-3130-F865-BEF8-1CA183CCBE1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1058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20220607_110511.jpg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BE78067-2A23-B16B-D588-64EA5174911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34" y="191387"/>
            <a:ext cx="3095168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6626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262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20220607_110516.jpg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800E7DD-A15C-8754-5733-63C2D7E2FF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50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11213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20220606_115837+seq10!11213.jpg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845FD7C-0878-811F-57C8-C83F04157EC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7687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263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20220607_110530.jpg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9F3A47C-27FF-0942-3408-301E370DD87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4316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266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20220607_110609.jpg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1584F14-73C6-1917-15CA-70BCABA1FE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129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82478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267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20220607_110611.jpg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0092D25-22B8-BB2B-8B82-076D342B5D7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59" y="191387"/>
            <a:ext cx="3097845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7449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268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20220607_110629.jpg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6F743C7-2EA6-1F44-2FFD-8AA0D7C4101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9287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294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5885023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20220607_111831.jpg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57CB424-EFC4-51E7-76F6-B70FDD637C5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61" y="424750"/>
            <a:ext cx="2834942" cy="629447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FFFCEC1-8EC7-937C-C422-6180D080F44E}"/>
              </a:ext>
            </a:extLst>
          </p:cNvPr>
          <p:cNvSpPr/>
          <p:nvPr/>
        </p:nvSpPr>
        <p:spPr>
          <a:xfrm>
            <a:off x="7410994" y="2281646"/>
            <a:ext cx="2708366" cy="18288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2254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297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5885123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20220607_111834.jpg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8DD4CB9-9B09-C138-DC92-AE8797881FD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268737C-6931-BF71-0D09-9911772F61BD}"/>
              </a:ext>
            </a:extLst>
          </p:cNvPr>
          <p:cNvSpPr/>
          <p:nvPr/>
        </p:nvSpPr>
        <p:spPr>
          <a:xfrm>
            <a:off x="7410994" y="1994259"/>
            <a:ext cx="2708366" cy="18288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3184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2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304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2TI-5020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display off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20220607_112407.jpg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AEF4501-E751-51F4-FA22-CC00D888A3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076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 – D5-D6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– D5/D6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2TI-5156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20220607_112726.jpg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5EF153C-9A08-FF10-73DE-93E6C3B8F0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89" y="191387"/>
            <a:ext cx="3242297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18E12330-3189-5BD9-0E3A-0F6C01E65A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38" y="2036230"/>
            <a:ext cx="3627169" cy="25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5469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2TI-5167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20220607_112737.jpg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496267D-8935-DA1B-DFB1-552E59E54B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611" y="127219"/>
            <a:ext cx="3402718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643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2TI-5209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20220607_112743.jpg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2ED5979-5348-0E44-713A-89CFF4C5BEF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47" y="191387"/>
            <a:ext cx="3362613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05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11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11194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20220606_115901+seq11!11194.jpg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C211443-5476-FD89-AC6A-B1A4798525D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715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2TI-5656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20220607_113119.jpg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9875D8E-2571-4DDA-A4E8-F0E77F9EEE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59" y="191387"/>
            <a:ext cx="3266287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D1EEE04D-4EE8-7C6E-415F-69D15C11A7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85" y="2085474"/>
            <a:ext cx="3275972" cy="254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1029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2TI-5667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>
                <a:solidFill>
                  <a:srgbClr val="FF0000"/>
                </a:solidFill>
              </a:rPr>
              <a:t>Wrong Picture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20220607_113124.jpg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D98F0FC-7890-B33F-89C2-8B25509C591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191387"/>
            <a:ext cx="3827188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736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2TI-5709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20220607_113127.jpg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31997B7-B86E-2D56-F267-28493C2E8FB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51494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94583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2TI-5709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20220607_113127.jpg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31997B7-B86E-2D56-F267-28493C2E8FB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51494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143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2TI-5020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  <a:r>
              <a:rPr lang="en-US" dirty="0" err="1">
                <a:solidFill>
                  <a:srgbClr val="FF0000"/>
                </a:solidFill>
              </a:rPr>
              <a:t>Mising</a:t>
            </a:r>
            <a:r>
              <a:rPr lang="en-US" dirty="0">
                <a:solidFill>
                  <a:srgbClr val="FF0000"/>
                </a:solidFill>
              </a:rPr>
              <a:t> Pic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20220607_113127.jpg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31997B7-B86E-2D56-F267-28493C2E8FB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514940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68779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2TI-6156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20220607_113411.jpg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0AA9EE2-3E25-2A03-89B2-697E591398B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59" y="191387"/>
            <a:ext cx="3354519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8989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39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2TI-6167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20220607_113413.jpg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73E1C52-3D47-E1E6-5AAE-1E27846C06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59" y="191387"/>
            <a:ext cx="3458793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1365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2TI-6209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20220607_113417.jpg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CAD0425-D119-FF59-5F4A-0C93B9A501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49" y="191387"/>
            <a:ext cx="3282329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01046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2TI-6656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20220607_113501.jpg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628D29D-2CE3-D554-BC07-AE914AA34CD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314414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51429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2TI-6667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20220607_113503.jpg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C694569-7FDF-8EC5-15B7-E4CD87E55C8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02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11195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20220606_115911+seq12!11195.jpg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7FF3EE9-48C5-A05B-C7C1-2CD0F30B76B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448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2TI-6709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20220607_113506.jpg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CC9E3A1-0545-CB8B-7848-691B6E9666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3498898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57046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46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2TI-6020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20220607_113530.jpg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C8D7448-D98C-3591-1DA5-692EE290E9A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7523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– D5/D6 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63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TI-12367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20220607_114053.jpg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9C9C7FF-FE8F-1346-80FB-4188091FBB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59" y="191387"/>
            <a:ext cx="3587129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81236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– </a:t>
            </a:r>
            <a:r>
              <a:rPr lang="en-US" dirty="0"/>
              <a:t>Condensate Pump Rm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Condensate Pump Room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PI-1024B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20220608_155506.jpg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A34C3BD-F2C8-9468-7E6E-8DB5E07CA1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42" y="191387"/>
            <a:ext cx="435543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12205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 PI – </a:t>
            </a:r>
            <a:r>
              <a:rPr lang="en-US" dirty="0"/>
              <a:t>Condensate Pump Rm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Seq: 	Condensate Pump Room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	PI-1285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20220608_155606.jpg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6BBDF2F-3922-9093-92B9-6FEE31DD92C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42" y="191387"/>
            <a:ext cx="35212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58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12114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20220606_120036+seq14!12114.jpg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8FEBFD6-0FDE-E975-6CD8-15E402A107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73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12115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20220606_120038+seq15!12115.jpg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5492FD0-C080-B90D-B0D4-1F05146621A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47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12116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20220606_120104+seq16!12116.jpg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A4A3037-A6E6-4B2F-0A75-16DC520963F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32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12119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20220606_120107+seq17!12119.jpg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EE3536E-5839-9917-E730-D04FCB08B2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59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Prairie Island Site Survey -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E0A9C-B9C0-D8D3-792A-F09837329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8312" y="1723990"/>
            <a:ext cx="7629144" cy="3093669"/>
          </a:xfrm>
        </p:spPr>
        <p:txBody>
          <a:bodyPr>
            <a:normAutofit/>
          </a:bodyPr>
          <a:lstStyle/>
          <a:p>
            <a:r>
              <a:rPr lang="en-US" dirty="0"/>
              <a:t>Points we cannot read:</a:t>
            </a:r>
          </a:p>
          <a:p>
            <a:endParaRPr lang="en-US" dirty="0"/>
          </a:p>
          <a:p>
            <a:pPr lvl="1"/>
            <a:r>
              <a:rPr lang="en-US" dirty="0"/>
              <a:t>Visual check of room/surrounding area</a:t>
            </a:r>
          </a:p>
          <a:p>
            <a:pPr lvl="1"/>
            <a:r>
              <a:rPr lang="en-US" dirty="0"/>
              <a:t>Requires operator to push button/actuate/test</a:t>
            </a:r>
          </a:p>
          <a:p>
            <a:pPr lvl="1"/>
            <a:r>
              <a:rPr lang="en-US" dirty="0"/>
              <a:t>Tubes</a:t>
            </a:r>
          </a:p>
          <a:p>
            <a:pPr lvl="1"/>
            <a:r>
              <a:rPr lang="en-US" dirty="0"/>
              <a:t>Sight glasses</a:t>
            </a:r>
          </a:p>
          <a:p>
            <a:pPr lvl="1"/>
            <a:r>
              <a:rPr lang="en-US" dirty="0"/>
              <a:t>Controller panels (e.g. air compressor control panel)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F98CF9-9E6F-7677-38D1-1AA580E4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882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12117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20220606_120119+seq18!12117.jpg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AFC6494-301F-4A57-5518-6A5CA011EF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38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12118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20220606_120122+seq19!12118.jpg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B4A0988-676C-69FB-18DE-BCCFC1F3290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7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12120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20220606_120221+seq20!12120.jpg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4F1A55D-2702-60F5-46A7-C285E83BE8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52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12121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Tail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20220606_120233+seq21!12121.jpg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8518FB30-629B-E907-FDB1-A226212D280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54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12122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Tape Tail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20220606_120416+seq22!12122.jpg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964289A-CE8F-5BC7-4F06-DA753F45D08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21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918722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  <a:r>
              <a:rPr lang="en-US" dirty="0" err="1"/>
              <a:t>Victoreen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Verify Mount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pt-BR"/>
              <a:t>Filename: 20220606_120652+seq25!Victoreen.jpg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91FA537-AFF1-1A79-C742-77BDA5E4919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18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1E585486-663F-BBB1-996B-D985B486F46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91" y="529389"/>
            <a:ext cx="2437056" cy="541104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D39D25D-2E3D-9310-8BED-3539992AF95F}"/>
              </a:ext>
            </a:extLst>
          </p:cNvPr>
          <p:cNvSpPr/>
          <p:nvPr/>
        </p:nvSpPr>
        <p:spPr>
          <a:xfrm>
            <a:off x="7597698" y="2542674"/>
            <a:ext cx="1089100" cy="116305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77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GRP.SEL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20220606_120812+seq26!GRP.SEL.jpg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B5B3E98-5165-E1C3-768D-AA59ACA8E0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292" y="192510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5C35DEE-504C-D9F2-A87B-3C1A418D9108}"/>
              </a:ext>
            </a:extLst>
          </p:cNvPr>
          <p:cNvSpPr/>
          <p:nvPr/>
        </p:nvSpPr>
        <p:spPr>
          <a:xfrm>
            <a:off x="8263445" y="3850105"/>
            <a:ext cx="570838" cy="6095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66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GP-2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20220606_120824+seq27!GP-2.jpg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E3A2D5B-F1EA-5594-33EB-0F1620B2E6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47D6091-85D6-C6A9-DAE1-19C1E18D58C5}"/>
              </a:ext>
            </a:extLst>
          </p:cNvPr>
          <p:cNvSpPr/>
          <p:nvPr/>
        </p:nvSpPr>
        <p:spPr>
          <a:xfrm>
            <a:off x="9193886" y="2165683"/>
            <a:ext cx="751105" cy="80210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7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28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GP-1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sz="1600" dirty="0"/>
              <a:t>Filename: </a:t>
            </a:r>
          </a:p>
          <a:p>
            <a:pPr>
              <a:tabLst>
                <a:tab pos="1254125" algn="l"/>
              </a:tabLst>
            </a:pPr>
            <a:r>
              <a:rPr lang="en-US" sz="1600" dirty="0"/>
              <a:t>20220606_120830+seq28!GP-1.jpg</a:t>
            </a:r>
          </a:p>
          <a:p>
            <a:pPr>
              <a:tabLst>
                <a:tab pos="1254125" algn="l"/>
              </a:tabLst>
            </a:pPr>
            <a:r>
              <a:rPr lang="en-US" sz="1600" dirty="0"/>
              <a:t>20220606_120853+seq29!GP-1.jpg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45F94A-BF08-83E8-8811-19D7EDA95CE5}"/>
              </a:ext>
            </a:extLst>
          </p:cNvPr>
          <p:cNvGrpSpPr/>
          <p:nvPr/>
        </p:nvGrpSpPr>
        <p:grpSpPr>
          <a:xfrm>
            <a:off x="5669166" y="191387"/>
            <a:ext cx="2597940" cy="5768255"/>
            <a:chOff x="5669166" y="191387"/>
            <a:chExt cx="2834942" cy="6294474"/>
          </a:xfrm>
        </p:grpSpPr>
        <p:pic>
          <p:nvPicPr>
            <p:cNvPr id="3" name="Picture">
              <a:extLst>
                <a:ext uri="{FF2B5EF4-FFF2-40B4-BE49-F238E27FC236}">
                  <a16:creationId xmlns:a16="http://schemas.microsoft.com/office/drawing/2014/main" id="{DE72BF75-F773-5E8E-1870-F8CCA712917B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166" y="191387"/>
              <a:ext cx="2834942" cy="629447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90BE7E-6C31-C314-B156-787361A70044}"/>
                </a:ext>
              </a:extLst>
            </p:cNvPr>
            <p:cNvSpPr/>
            <p:nvPr/>
          </p:nvSpPr>
          <p:spPr>
            <a:xfrm>
              <a:off x="6825481" y="2537522"/>
              <a:ext cx="983946" cy="105075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">
            <a:extLst>
              <a:ext uri="{FF2B5EF4-FFF2-40B4-BE49-F238E27FC236}">
                <a16:creationId xmlns:a16="http://schemas.microsoft.com/office/drawing/2014/main" id="{D103CEDB-BF7F-A508-3B91-DEEB88AE72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97" y="473242"/>
            <a:ext cx="2346742" cy="52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36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  <a:r>
              <a:rPr lang="en-US" dirty="0" err="1"/>
              <a:t>Victoreen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20220606_121604+seq30!Light.jpg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3514421-9998-91E3-4C7E-25FEB3E7BC1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14074B9-B5DE-862A-E418-B9A2E0F52D8C}"/>
              </a:ext>
            </a:extLst>
          </p:cNvPr>
          <p:cNvSpPr/>
          <p:nvPr/>
        </p:nvSpPr>
        <p:spPr>
          <a:xfrm>
            <a:off x="9176114" y="2253154"/>
            <a:ext cx="579062" cy="61838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50959B-8EDE-E0D0-9AE5-F2A8421B244E}"/>
              </a:ext>
            </a:extLst>
          </p:cNvPr>
          <p:cNvSpPr/>
          <p:nvPr/>
        </p:nvSpPr>
        <p:spPr>
          <a:xfrm>
            <a:off x="9119968" y="3504431"/>
            <a:ext cx="579062" cy="61838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93A351-2828-7CC9-811F-A7F3B105132D}"/>
              </a:ext>
            </a:extLst>
          </p:cNvPr>
          <p:cNvSpPr/>
          <p:nvPr/>
        </p:nvSpPr>
        <p:spPr>
          <a:xfrm>
            <a:off x="9063822" y="4659456"/>
            <a:ext cx="579062" cy="61838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EDE9D1-5802-440B-6561-D15882F796DB}"/>
              </a:ext>
            </a:extLst>
          </p:cNvPr>
          <p:cNvSpPr/>
          <p:nvPr/>
        </p:nvSpPr>
        <p:spPr>
          <a:xfrm>
            <a:off x="9007676" y="5758334"/>
            <a:ext cx="579062" cy="61838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3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5F31-A0AA-54F1-F885-31B927DC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753"/>
          </a:xfrm>
        </p:spPr>
        <p:txBody>
          <a:bodyPr>
            <a:normAutofit fontScale="90000"/>
          </a:bodyPr>
          <a:lstStyle/>
          <a:p>
            <a:r>
              <a:rPr lang="en-US" dirty="0"/>
              <a:t>Budgetary Quote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7DA0F-1825-46CB-B2E0-050178BD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BB662-9B8B-4335-4094-626595B3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D415B-9BFE-351F-287C-5F420F8C3A78}"/>
              </a:ext>
            </a:extLst>
          </p:cNvPr>
          <p:cNvSpPr txBox="1"/>
          <p:nvPr/>
        </p:nvSpPr>
        <p:spPr>
          <a:xfrm>
            <a:off x="2594160" y="5650174"/>
            <a:ext cx="6885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One Year Parts and Labor Warranty Included</a:t>
            </a:r>
          </a:p>
          <a:p>
            <a:pPr algn="ctr"/>
            <a:r>
              <a:rPr lang="en-US" dirty="0"/>
              <a:t>Suggest to budget $70,000 per year annual maintenance starting year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65A7F-28FE-44BA-E33D-79DA63B772AA}"/>
              </a:ext>
            </a:extLst>
          </p:cNvPr>
          <p:cNvSpPr txBox="1"/>
          <p:nvPr/>
        </p:nvSpPr>
        <p:spPr>
          <a:xfrm>
            <a:off x="9612708" y="3318682"/>
            <a:ext cx="2265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NRE to install GBC application on Xcel Windows Server per Nick’s request.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8D77441-6AE7-4091-5B26-EC6D233F77DF}"/>
              </a:ext>
            </a:extLst>
          </p:cNvPr>
          <p:cNvSpPr/>
          <p:nvPr/>
        </p:nvSpPr>
        <p:spPr>
          <a:xfrm flipH="1">
            <a:off x="9253182" y="3507476"/>
            <a:ext cx="382137" cy="409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40CDA7-9C30-B326-62A1-346F2D9B2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3" y="1367193"/>
            <a:ext cx="8272949" cy="416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75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18435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20220606_121823+seq32!18435.jpg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0432E12-DC1B-F608-E240-66CA1DBD2D8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74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2603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WHTM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20220606_122050+seq36!Thermometer.jpg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22D6AF5-0C1E-508E-479C-4B5777C4E8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29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37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PLC-ON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  <a:endParaRPr lang="en-US" dirty="0">
              <a:solidFill>
                <a:srgbClr val="FF0000"/>
              </a:solidFill>
            </a:endParaRPr>
          </a:p>
          <a:p>
            <a:pPr>
              <a:tabLst>
                <a:tab pos="1254125" algn="l"/>
              </a:tabLst>
            </a:pPr>
            <a:r>
              <a:rPr lang="en-US" dirty="0"/>
              <a:t>Blinking Light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20220606_122141+seq37.jpg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58C31AB-CC8D-43F1-0501-94FDF85E5E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310896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CF97450-94D1-7823-AF2D-0A5BE23BF8D1}"/>
              </a:ext>
            </a:extLst>
          </p:cNvPr>
          <p:cNvSpPr/>
          <p:nvPr/>
        </p:nvSpPr>
        <p:spPr>
          <a:xfrm>
            <a:off x="7773431" y="2951743"/>
            <a:ext cx="818700" cy="87429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95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41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26022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 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WHTM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20220606_122329+seq41!26022.jpg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1F0EBD7-A384-F3FF-327C-E1FBCEE578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37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44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PLC-ON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Blinking Light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pt-BR"/>
              <a:t>Filename: 20220606_122539+seq44!PLC-ON.jpg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1BB87B5-412E-E6AD-24DC-846468603BB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AD897C8-AE78-C849-06ED-D45DE226BACE}"/>
              </a:ext>
            </a:extLst>
          </p:cNvPr>
          <p:cNvSpPr/>
          <p:nvPr/>
        </p:nvSpPr>
        <p:spPr>
          <a:xfrm>
            <a:off x="7476654" y="2398294"/>
            <a:ext cx="818700" cy="87429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17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47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26024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Thermometer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WHTM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20220606_122601+seq41!26024.jpg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46CE129-FAD2-558F-83F2-55540BFE53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58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49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26021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WHTM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20220606_122705+seq41!26021.jpg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53897A0-4CF5-F7FC-A2C4-8FFAD93D04A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52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81A/B11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  <a:endParaRPr lang="en-US" dirty="0">
              <a:solidFill>
                <a:srgbClr val="FF0000"/>
              </a:solidFill>
            </a:endParaRP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475697" y="5535270"/>
            <a:ext cx="41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20220606_122846.jpg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20220606_122913.jpg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20220606_122916.jpg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20220606_122930.jpg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1BCD6F0-161E-A9CE-BB37-D70606C6077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61" y="191387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66A8709-74DF-C5FB-DDCB-1EA6605FA185}"/>
              </a:ext>
            </a:extLst>
          </p:cNvPr>
          <p:cNvSpPr/>
          <p:nvPr/>
        </p:nvSpPr>
        <p:spPr>
          <a:xfrm>
            <a:off x="7653116" y="2751218"/>
            <a:ext cx="525775" cy="5614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F6AA6B21-1382-CA9D-D400-A40BF98471D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125" y="504208"/>
            <a:ext cx="1409340" cy="312918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AE945CB-9E25-346E-5B8D-DFF28E686649}"/>
              </a:ext>
            </a:extLst>
          </p:cNvPr>
          <p:cNvSpPr/>
          <p:nvPr/>
        </p:nvSpPr>
        <p:spPr>
          <a:xfrm>
            <a:off x="10284025" y="1315454"/>
            <a:ext cx="525775" cy="5614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">
            <a:extLst>
              <a:ext uri="{FF2B5EF4-FFF2-40B4-BE49-F238E27FC236}">
                <a16:creationId xmlns:a16="http://schemas.microsoft.com/office/drawing/2014/main" id="{BD182DE1-1ABE-9D7F-EFDF-8452F4E3085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76" y="657726"/>
            <a:ext cx="2140825" cy="4753314"/>
          </a:xfrm>
          <a:prstGeom prst="rect">
            <a:avLst/>
          </a:prstGeom>
        </p:spPr>
      </p:pic>
      <p:pic>
        <p:nvPicPr>
          <p:cNvPr id="10" name="Picture">
            <a:extLst>
              <a:ext uri="{FF2B5EF4-FFF2-40B4-BE49-F238E27FC236}">
                <a16:creationId xmlns:a16="http://schemas.microsoft.com/office/drawing/2014/main" id="{02F965C6-C828-2853-D2C1-41963620EF8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59" y="3673642"/>
            <a:ext cx="1385799" cy="30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50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81B/B11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  <a:endParaRPr lang="en-US" dirty="0">
              <a:solidFill>
                <a:srgbClr val="FF0000"/>
              </a:solidFill>
            </a:endParaRPr>
          </a:p>
          <a:p>
            <a:pPr>
              <a:tabLst>
                <a:tab pos="1254125" algn="l"/>
              </a:tabLst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20220606_122844.jpg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F0D1F9D-EB3B-AD6D-967A-EB34C2D11CD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26EA4BC-D5C5-F214-423F-7F858AB32597}"/>
              </a:ext>
            </a:extLst>
          </p:cNvPr>
          <p:cNvSpPr/>
          <p:nvPr/>
        </p:nvSpPr>
        <p:spPr>
          <a:xfrm>
            <a:off x="7805515" y="2751218"/>
            <a:ext cx="818700" cy="87429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36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81A/B12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  <a:endParaRPr lang="en-US" dirty="0">
              <a:solidFill>
                <a:srgbClr val="FF0000"/>
              </a:solidFill>
            </a:endParaRP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20220606_122851.jpg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F09B97E-B93A-70C5-ADF6-FCFFDA4D5B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50722CE-599A-EA34-AC5D-D672BA2F0ACB}"/>
              </a:ext>
            </a:extLst>
          </p:cNvPr>
          <p:cNvSpPr/>
          <p:nvPr/>
        </p:nvSpPr>
        <p:spPr>
          <a:xfrm>
            <a:off x="7845620" y="2502567"/>
            <a:ext cx="525775" cy="5614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5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60C0-5A42-AD43-1100-D70A2D5C3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992" y="2562414"/>
            <a:ext cx="4702791" cy="1325563"/>
          </a:xfrm>
        </p:spPr>
        <p:txBody>
          <a:bodyPr/>
          <a:lstStyle/>
          <a:p>
            <a:r>
              <a:rPr lang="en-US" dirty="0"/>
              <a:t>Background Details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67D09-5244-DC80-9536-843DFA15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36C02-FB3E-65C8-4372-C9FF11DE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11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81B/B12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  <a:endParaRPr lang="en-US" dirty="0">
              <a:solidFill>
                <a:srgbClr val="FF0000"/>
              </a:solidFill>
            </a:endParaRP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20220606_122849.jpg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2A1439E-2BCE-27B0-2420-A04C141E0D6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D994042-6FA3-4E18-BF4F-158ABC118B79}"/>
              </a:ext>
            </a:extLst>
          </p:cNvPr>
          <p:cNvSpPr/>
          <p:nvPr/>
        </p:nvSpPr>
        <p:spPr>
          <a:xfrm>
            <a:off x="7821557" y="2935701"/>
            <a:ext cx="525775" cy="5614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8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17734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20220606_123033seq56!17734.jpg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0C03468-0962-63A6-3549-120357846AA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881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17733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20220606_123044+seq57!17733.jpg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DD2A45A-21F3-597D-EE78-6E428B5EC01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0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1481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Tube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20220606_123129+seq59!1481.jpg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960EBDD-1E56-A0D0-79FC-43385B30E7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57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59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1481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Tube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20220606_123131+seq59!1481.jpg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9D22AC8-4BF3-68D3-A3BE-895070B2985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831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39040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20220606_123229+seq60!39040.jpg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54C97E5-E63A-F218-98A4-14ABF79BE0F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14C658A-B947-919F-93BC-A7F5FCE95534}"/>
              </a:ext>
            </a:extLst>
          </p:cNvPr>
          <p:cNvSpPr/>
          <p:nvPr/>
        </p:nvSpPr>
        <p:spPr>
          <a:xfrm>
            <a:off x="8647720" y="2317992"/>
            <a:ext cx="961498" cy="102678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889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11085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20220606_123325seq61!11085.jpg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310AF11-E583-BC45-0F55-55AE9DCCD91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629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62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11459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behind glass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20220606_123348seq62!11459.jpg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2285E810-29E2-12BE-E492-A1F61D2F942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92" y="218819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87665FB7-D1EA-49A5-E8DD-39DBF6921B2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323" y="239513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496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11588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20220606_123522+seq63!11588.jpg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C282341-968C-C685-5DBA-DABC6F7F4F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249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64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16411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20220606_123601+seq64!16411.jpg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BE31B8F-C3F4-5757-8265-00F88A42B6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92" y="415976"/>
            <a:ext cx="2579878" cy="5728150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B1E144E9-47F4-4602-BDA1-10477131016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28" y="399935"/>
            <a:ext cx="2738831" cy="60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31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3BC97D-ED04-FE7B-2B5F-30D1D5D9253B}"/>
              </a:ext>
            </a:extLst>
          </p:cNvPr>
          <p:cNvSpPr/>
          <p:nvPr/>
        </p:nvSpPr>
        <p:spPr>
          <a:xfrm>
            <a:off x="1815152" y="1755648"/>
            <a:ext cx="7758616" cy="18745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90916-DEC5-40D2-3B0E-8477EC2B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Prairie Island Site Survey -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AADA-C918-2522-6A58-A043A703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6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03E01-4C8E-181F-D4EC-C0EF52209EB9}"/>
              </a:ext>
            </a:extLst>
          </p:cNvPr>
          <p:cNvSpPr txBox="1">
            <a:spLocks/>
          </p:cNvSpPr>
          <p:nvPr/>
        </p:nvSpPr>
        <p:spPr>
          <a:xfrm>
            <a:off x="1711656" y="1202647"/>
            <a:ext cx="7773537" cy="4966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399 Points we can read – about 50% of Operator Rounds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168 Gauges with Needles (use Wireless Gauge Reader to read)</a:t>
            </a:r>
          </a:p>
          <a:p>
            <a:pPr lvl="2"/>
            <a:r>
              <a:rPr lang="en-US" sz="1800" dirty="0"/>
              <a:t>128 standard gauges, standard installation</a:t>
            </a:r>
          </a:p>
          <a:p>
            <a:pPr lvl="2"/>
            <a:r>
              <a:rPr lang="en-US" sz="1800" dirty="0"/>
              <a:t>11 need to tape tail of needle</a:t>
            </a:r>
          </a:p>
          <a:p>
            <a:pPr lvl="2"/>
            <a:r>
              <a:rPr lang="en-US" sz="1800" dirty="0"/>
              <a:t>18 need to remove sticker from under glass</a:t>
            </a:r>
          </a:p>
          <a:p>
            <a:pPr lvl="2"/>
            <a:r>
              <a:rPr lang="en-US" sz="1800" dirty="0"/>
              <a:t>1 with loose glass</a:t>
            </a:r>
          </a:p>
          <a:p>
            <a:pPr lvl="2"/>
            <a:r>
              <a:rPr lang="en-US" sz="1800" dirty="0"/>
              <a:t>9 are high up – need Ops concurrence to install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22 Numeric Displays (use Wireless Digit Reader to read)</a:t>
            </a:r>
          </a:p>
          <a:p>
            <a:pPr lvl="2"/>
            <a:r>
              <a:rPr lang="en-US" sz="1800" dirty="0"/>
              <a:t>19 standard displays, standard installation</a:t>
            </a:r>
          </a:p>
          <a:p>
            <a:pPr lvl="2"/>
            <a:r>
              <a:rPr lang="en-US" sz="1800" dirty="0"/>
              <a:t>3 have displays off or not always on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153 Indicator Lights (use Indicator Light WTR to read)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6 Thermometers (use WHTM as ambient thermometer)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50 Calculated Values (values calculated from instrument readings)</a:t>
            </a:r>
          </a:p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0D58B17-1243-1E15-374B-BF7634B8C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956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78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28994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20220606_124040seq78!AutoLight.jpg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B24E990-D022-CA3F-F800-416D0B6F6A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313" y="227963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09EA412-8EED-8693-52C2-3966A91CEB74}"/>
              </a:ext>
            </a:extLst>
          </p:cNvPr>
          <p:cNvSpPr/>
          <p:nvPr/>
        </p:nvSpPr>
        <p:spPr>
          <a:xfrm>
            <a:off x="8655975" y="2951651"/>
            <a:ext cx="728659" cy="77813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FBF7CACE-6789-DA4D-3D92-FF62477F8F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28" y="1323474"/>
            <a:ext cx="1674804" cy="37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694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79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  <a:r>
              <a:rPr lang="en-US" dirty="0" err="1"/>
              <a:t>LockedLight</a:t>
            </a:r>
            <a:endParaRPr lang="en-US" dirty="0"/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20220606_124052+seq79!LockedLight.jpg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12F432E-BA28-4D66-21BD-889B072B78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455F0BB-371F-C5C2-4E7E-C7750C5CE457}"/>
              </a:ext>
            </a:extLst>
          </p:cNvPr>
          <p:cNvSpPr/>
          <p:nvPr/>
        </p:nvSpPr>
        <p:spPr>
          <a:xfrm>
            <a:off x="7820527" y="2315055"/>
            <a:ext cx="1580150" cy="16874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31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Mel Operated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20220606_124057+seq80toseq84!NotLit.jpg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4FEC872-ED62-B683-101C-FA6B6024DB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2" y="1418608"/>
            <a:ext cx="6089770" cy="30250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174810-14E5-E976-694C-2C429F46BDE6}"/>
              </a:ext>
            </a:extLst>
          </p:cNvPr>
          <p:cNvSpPr/>
          <p:nvPr/>
        </p:nvSpPr>
        <p:spPr>
          <a:xfrm>
            <a:off x="5518485" y="1801711"/>
            <a:ext cx="1580150" cy="16874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75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OEL Operated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20220606_124057+seq80toseq84!NotLit.jpg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4FEC872-ED62-B683-101C-FA6B6024DB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2" y="1418608"/>
            <a:ext cx="6089770" cy="30250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174810-14E5-E976-694C-2C429F46BDE6}"/>
              </a:ext>
            </a:extLst>
          </p:cNvPr>
          <p:cNvSpPr/>
          <p:nvPr/>
        </p:nvSpPr>
        <p:spPr>
          <a:xfrm>
            <a:off x="6545173" y="1801711"/>
            <a:ext cx="1580150" cy="16874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641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VFL Operated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20220606_124057+seq80toseq84!NotLit.jpg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4FEC872-ED62-B683-101C-FA6B6024DB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2" y="1418608"/>
            <a:ext cx="6089770" cy="30250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174810-14E5-E976-694C-2C429F46BDE6}"/>
              </a:ext>
            </a:extLst>
          </p:cNvPr>
          <p:cNvSpPr/>
          <p:nvPr/>
        </p:nvSpPr>
        <p:spPr>
          <a:xfrm>
            <a:off x="7531769" y="1801711"/>
            <a:ext cx="1580150" cy="16874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974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SCL Operated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20220606_124057+seq80toseq84!NotLit.jpg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4FEC872-ED62-B683-101C-FA6B6024DB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2" y="1418608"/>
            <a:ext cx="6089770" cy="30250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174810-14E5-E976-694C-2C429F46BDE6}"/>
              </a:ext>
            </a:extLst>
          </p:cNvPr>
          <p:cNvSpPr/>
          <p:nvPr/>
        </p:nvSpPr>
        <p:spPr>
          <a:xfrm>
            <a:off x="8390023" y="1801711"/>
            <a:ext cx="1580150" cy="16874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628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A/C Unit Failure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20220606_124057+seq80toseq84!NotLit.jpg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4FEC872-ED62-B683-101C-FA6B6024DB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2" y="1418608"/>
            <a:ext cx="6089770" cy="30250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174810-14E5-E976-694C-2C429F46BDE6}"/>
              </a:ext>
            </a:extLst>
          </p:cNvPr>
          <p:cNvSpPr/>
          <p:nvPr/>
        </p:nvSpPr>
        <p:spPr>
          <a:xfrm>
            <a:off x="9769639" y="1825774"/>
            <a:ext cx="1844845" cy="13986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928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A/C Unit A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Unit may be off?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20220606_124213+seq85!Tempdigit.jpg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8103B42-8E59-5628-EF68-6DDAF9B029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0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33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A/C Unit B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Unit may be off?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nn-NO" dirty="0"/>
              <a:t>Filename: 20220606_124218+seq85!digit not lit.jpg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751E336-82A9-E59C-9F76-57538DEF07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299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Tube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20220606_124325+seq86.jpg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B1BB9C6-A82C-C327-6067-5C56A4BC9F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49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2" y="365125"/>
            <a:ext cx="7131516" cy="727075"/>
          </a:xfrm>
        </p:spPr>
        <p:txBody>
          <a:bodyPr>
            <a:normAutofit fontScale="90000"/>
          </a:bodyPr>
          <a:lstStyle/>
          <a:p>
            <a:r>
              <a:rPr lang="en-US" dirty="0"/>
              <a:t>Gauges with Needles -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fld id="{D8ED4247-5CB0-4EEA-BC9F-0D2A69ECF56F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38236F-877B-235A-A7E9-0EF8C587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19" y="2353734"/>
            <a:ext cx="2147359" cy="2752654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002AB1-C355-8E34-281C-025A4363F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762" y="2317749"/>
            <a:ext cx="2476500" cy="27813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19044E-F00D-9566-9AF3-3A8118BDF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217" y="2740554"/>
            <a:ext cx="2781300" cy="1952625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10A67B-381E-ADAC-5456-74FB85E25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908" y="2640012"/>
            <a:ext cx="2838450" cy="2238375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C0B07-6258-D66A-7712-70DF8966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8085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Tube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20220606_124327+seq87.jpg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7874A16-7676-789D-BC31-5E814C8B63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461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88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11139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behind glass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20220606_124617+seq88!11139.jpg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3889AC7-1B10-89C6-5130-36F46554547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069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18335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Tube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20220606_124712+seq89!18335.jpg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843976E-14A1-B4C2-F816-445275A3C3B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253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89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11835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20220606_124716+seq89!11835.jpg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BBBA4D7-5A5D-7112-9E45-541F949BEB2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988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90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11458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20220606_124814+seq90!11458.jpg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58DCAD9-94E2-D7DE-D48D-65AE288E6E1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0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342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91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11457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High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20220606_124820+seq91!11457.jpg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7EE4288-A6A1-FBB4-A4C6-F173662E2B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AEFB1C-BC09-D8BA-93FA-9FFF17A0A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293" y="1989221"/>
            <a:ext cx="2860403" cy="296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643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Unknown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16120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  <a:endParaRPr lang="en-US" dirty="0">
              <a:solidFill>
                <a:srgbClr val="FF0000"/>
              </a:solidFill>
            </a:endParaRP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20220606_125017.jpg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578B611-7603-EAA7-1D33-3A4F23D37A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941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96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11138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20220606_125223+seq96!11138.jpg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F7C0521-C4C7-B2F5-337A-F59F97E10F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747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97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11476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20220606_125317+seq97!11476.jpg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0DA5110C-5E8B-97A5-79B4-E24CDBDBCC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625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99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18008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20220606_125409.jpg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015973E-7FFC-F048-90C3-463A36FD74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74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1" y="365125"/>
            <a:ext cx="10433515" cy="727075"/>
          </a:xfrm>
        </p:spPr>
        <p:txBody>
          <a:bodyPr>
            <a:normAutofit/>
          </a:bodyPr>
          <a:lstStyle/>
          <a:p>
            <a:r>
              <a:rPr lang="en-US" dirty="0"/>
              <a:t>Gauges with Needles – Need to tape tail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663E5-53AD-5DE9-A102-9CC9311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529" y="2296583"/>
            <a:ext cx="2505075" cy="25527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F8406-FE3B-BD6D-F5CE-650DAAA2A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195" y="2296583"/>
            <a:ext cx="2505075" cy="25527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C02B0E-288E-CBDE-96DC-0B988B7B6208}"/>
              </a:ext>
            </a:extLst>
          </p:cNvPr>
          <p:cNvSpPr/>
          <p:nvPr/>
        </p:nvSpPr>
        <p:spPr>
          <a:xfrm rot="17777130">
            <a:off x="7449179" y="3697792"/>
            <a:ext cx="110532" cy="8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DAE05-AC57-F9E7-BCF4-D2EE909C7B4F}"/>
              </a:ext>
            </a:extLst>
          </p:cNvPr>
          <p:cNvSpPr txBox="1"/>
          <p:nvPr/>
        </p:nvSpPr>
        <p:spPr>
          <a:xfrm>
            <a:off x="2048256" y="5184648"/>
            <a:ext cx="327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Needle same width head and tail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0365B1-5D0D-6AE9-E1C4-EF9C5CDD815E}"/>
              </a:ext>
            </a:extLst>
          </p:cNvPr>
          <p:cNvSpPr txBox="1"/>
          <p:nvPr/>
        </p:nvSpPr>
        <p:spPr>
          <a:xfrm>
            <a:off x="6425184" y="5117592"/>
            <a:ext cx="219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glass, taped tail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C6AFDD-AB75-00B7-8998-D09F0C567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E5BBA2-C11F-CBC4-4C4D-960486C1273C}"/>
              </a:ext>
            </a:extLst>
          </p:cNvPr>
          <p:cNvSpPr/>
          <p:nvPr/>
        </p:nvSpPr>
        <p:spPr>
          <a:xfrm>
            <a:off x="7315200" y="3575714"/>
            <a:ext cx="382137" cy="36849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653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18009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20220606_125411.jpg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4BCA9AD-4298-0808-C514-E43B992178B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178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52001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20220606_125455+seq100!52001.jpg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976D0FEB-830C-E096-AD84-B2A2BAA177E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532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11322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20220606_125941+seq101!11322.jpg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FAD9B19-FB1E-1F80-4E57-4F4C16B7E72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0BA0F3B5-0855-F18B-754F-56C8EADFCF7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44" y="978569"/>
            <a:ext cx="2129987" cy="47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310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11321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20220606_125930+seq102!11321.jpg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325F16F-8147-A0F1-9E00-452034DE66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DA5A3CCD-9B3D-4216-3732-7347896A4F0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18" y="1203158"/>
            <a:ext cx="1895170" cy="420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837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11320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20220606_125922+seq103!11320.jpg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AD56EB0-9AD7-6EFE-59A8-C135FB64B8C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196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105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17857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Mask lettering behind glass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20220606_130513+seq105!17857.jpg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EBD1B7A-91C0-1AE9-ECA6-AADA473AE7B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646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18070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20220606_130522+seq106!18070.jpg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DFD16B2F-143F-3406-6053-135012D0B4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684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11293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20220606_130826+seq107!11293.jpg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3FD6227-EA78-BEEF-F94E-1C03C90DCD2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90" y="1097766"/>
            <a:ext cx="6643223" cy="332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886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108	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11294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20220606_130828+seq108!11294.jpg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CA1F81D5-6B73-4EE6-02CA-8AD7DC06075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89" y="1097765"/>
            <a:ext cx="6210086" cy="319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075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109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11470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20220606_131028+seq109!11470.jpg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C3A185B-6169-603D-37C4-A3603FA217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6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157F-9ADF-1402-FE77-16A9809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1" y="365125"/>
            <a:ext cx="10433515" cy="727075"/>
          </a:xfrm>
        </p:spPr>
        <p:txBody>
          <a:bodyPr>
            <a:normAutofit/>
          </a:bodyPr>
          <a:lstStyle/>
          <a:p>
            <a:r>
              <a:rPr lang="en-US" dirty="0"/>
              <a:t>Gauges with Needles – Remove sticker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9FF6-DAA6-266A-08F8-34133C4A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247-5CB0-4EEA-BC9F-0D2A69ECF56F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02B0E-288E-CBDE-96DC-0B988B7B6208}"/>
              </a:ext>
            </a:extLst>
          </p:cNvPr>
          <p:cNvSpPr/>
          <p:nvPr/>
        </p:nvSpPr>
        <p:spPr>
          <a:xfrm rot="17777130">
            <a:off x="7449179" y="3697792"/>
            <a:ext cx="110532" cy="8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84AD92-9CCA-0B97-A87D-CE773140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12" y="1759838"/>
            <a:ext cx="3512058" cy="3593105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8E9DC8-9038-8EC2-076C-0F06E3F57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1565529"/>
            <a:ext cx="2819400" cy="401955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8100000" sx="101000" sy="101000" algn="tr" rotWithShape="0">
              <a:prstClr val="black">
                <a:alpha val="43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11ADB2-2532-10DA-E91E-CA99F812317F}"/>
              </a:ext>
            </a:extLst>
          </p:cNvPr>
          <p:cNvSpPr txBox="1"/>
          <p:nvPr/>
        </p:nvSpPr>
        <p:spPr>
          <a:xfrm>
            <a:off x="4160520" y="5879592"/>
            <a:ext cx="4839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glass lens, remove sticker, replace glass lens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959CF60-64F6-3F2A-80FF-739BA969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Prairie Island Site Survey – 7/7/2022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43B8D1-EE05-BE00-8ACA-95F19B7AA989}"/>
              </a:ext>
            </a:extLst>
          </p:cNvPr>
          <p:cNvSpPr/>
          <p:nvPr/>
        </p:nvSpPr>
        <p:spPr>
          <a:xfrm>
            <a:off x="3534771" y="3562067"/>
            <a:ext cx="1201002" cy="64144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B58032-0CF9-1DF5-E799-91684CC87E8B}"/>
              </a:ext>
            </a:extLst>
          </p:cNvPr>
          <p:cNvSpPr/>
          <p:nvPr/>
        </p:nvSpPr>
        <p:spPr>
          <a:xfrm>
            <a:off x="7467600" y="3182205"/>
            <a:ext cx="1201002" cy="64144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012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110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12203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Need to clean glass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20220606_131216+seq110!12203.jpg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63C1805-6F9C-169B-62AF-BE7455B1139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900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111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12204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20220606_131240+seq111!12204.jpg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5E3E5B2B-1E79-3887-47B4-9CFFD12A6F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775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112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11375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20220606_131303+seq112!11375.jpg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31D0760-53CC-47E3-B0D8-A663412E89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447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113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11376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20220606_131306+seq113!11376.jpg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5218BB2-DB72-A890-8E71-5E126FACE1B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869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114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11377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Yes*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 Remove sticker behind glass</a:t>
            </a:r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20220606_131309+seq114!11377.jpg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54082B2-1D09-F506-6043-20AE63A682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95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116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11215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Gauge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High</a:t>
            </a:r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20220606_131636+seq116!11215.jpg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BA4C2073-F252-0FBD-C2DE-596B2EF2D2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128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117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71080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No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20220606_131735+seq117!71080.jpg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14AA55F3-C24E-3CC2-4D66-7DCEC76AA11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0" y="19138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84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117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71080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Light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/>
              <a:t>Filename: 20220606_131741+seq117!71080-Power and Safe Lights.jpg</a:t>
            </a:r>
            <a:endParaRPr lang="en-US" dirty="0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1CFC698-BCF5-3C1B-A7D6-D8C139F3D4A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965" y="191387"/>
            <a:ext cx="2834942" cy="629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1DD894-2052-D262-D3DE-2DFF5C8C0716}"/>
              </a:ext>
            </a:extLst>
          </p:cNvPr>
          <p:cNvSpPr/>
          <p:nvPr/>
        </p:nvSpPr>
        <p:spPr>
          <a:xfrm>
            <a:off x="9144001" y="2956744"/>
            <a:ext cx="776469" cy="82919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D22624-4EF9-01D5-3907-718FD2604423}"/>
              </a:ext>
            </a:extLst>
          </p:cNvPr>
          <p:cNvSpPr/>
          <p:nvPr/>
        </p:nvSpPr>
        <p:spPr>
          <a:xfrm>
            <a:off x="9111918" y="3678635"/>
            <a:ext cx="776469" cy="82919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">
            <a:extLst>
              <a:ext uri="{FF2B5EF4-FFF2-40B4-BE49-F238E27FC236}">
                <a16:creationId xmlns:a16="http://schemas.microsoft.com/office/drawing/2014/main" id="{70750ABD-AB41-EF59-1C21-4A33DC7200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86" y="826169"/>
            <a:ext cx="2189217" cy="4860757"/>
          </a:xfrm>
          <a:prstGeom prst="rect">
            <a:avLst/>
          </a:prstGeom>
        </p:spPr>
      </p:pic>
      <p:pic>
        <p:nvPicPr>
          <p:cNvPr id="9" name="Picture">
            <a:extLst>
              <a:ext uri="{FF2B5EF4-FFF2-40B4-BE49-F238E27FC236}">
                <a16:creationId xmlns:a16="http://schemas.microsoft.com/office/drawing/2014/main" id="{C96190D1-005C-C034-DF1A-BD270145F57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85" y="819796"/>
            <a:ext cx="2222620" cy="493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589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121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70405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20220606_132005+seq121!70405.jpg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20220606_132018.jpg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A3022C7-DF55-E69C-0B91-CD5FC4E3F2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75" y="861305"/>
            <a:ext cx="2395637" cy="5319076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14FD969C-A8E1-B8D0-1CD5-9570D091211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44" y="165237"/>
            <a:ext cx="2834942" cy="62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689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etail">
            <a:extLst>
              <a:ext uri="{FF2B5EF4-FFF2-40B4-BE49-F238E27FC236}">
                <a16:creationId xmlns:a16="http://schemas.microsoft.com/office/drawing/2014/main" id="{0E5A50F2-457B-8AC4-2551-89CEB1F41BEC}"/>
              </a:ext>
            </a:extLst>
          </p:cNvPr>
          <p:cNvSpPr txBox="1"/>
          <p:nvPr/>
        </p:nvSpPr>
        <p:spPr>
          <a:xfrm>
            <a:off x="886637" y="590499"/>
            <a:ext cx="4792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41463" algn="l"/>
              </a:tabLst>
            </a:pPr>
            <a:r>
              <a:rPr lang="en-US" sz="2400" b="1" dirty="0"/>
              <a:t>SITE WALK REPORT</a:t>
            </a:r>
          </a:p>
          <a:p>
            <a:pPr>
              <a:tabLst>
                <a:tab pos="1541463" algn="l"/>
              </a:tabLst>
            </a:pPr>
            <a:endParaRPr lang="en-US" b="1" dirty="0"/>
          </a:p>
          <a:p>
            <a:pPr>
              <a:tabLst>
                <a:tab pos="1254125" algn="l"/>
              </a:tabLst>
            </a:pPr>
            <a:r>
              <a:rPr lang="en-US" dirty="0"/>
              <a:t>Site: 	</a:t>
            </a:r>
            <a:r>
              <a:rPr lang="fi-FI" dirty="0"/>
              <a:t>PI - Unit 1 Turb Bldg</a:t>
            </a: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Seq: 	122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Tag: 	Gas Purity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Type: 	Digit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Count:	1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Possible:	Yes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pPr>
              <a:tabLst>
                <a:tab pos="1254125" algn="l"/>
              </a:tabLst>
            </a:pPr>
            <a:r>
              <a:rPr lang="en-US" dirty="0"/>
              <a:t>Comments:</a:t>
            </a:r>
          </a:p>
          <a:p>
            <a:pPr>
              <a:tabLst>
                <a:tab pos="12541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105" name="Filename" title="test">
            <a:extLst>
              <a:ext uri="{FF2B5EF4-FFF2-40B4-BE49-F238E27FC236}">
                <a16:creationId xmlns:a16="http://schemas.microsoft.com/office/drawing/2014/main" id="{D362C106-7D02-06C0-C4B7-03A6AD215018}"/>
              </a:ext>
            </a:extLst>
          </p:cNvPr>
          <p:cNvSpPr txBox="1"/>
          <p:nvPr/>
        </p:nvSpPr>
        <p:spPr>
          <a:xfrm>
            <a:off x="900813" y="5816007"/>
            <a:ext cx="41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US" dirty="0"/>
              <a:t>Filename: 20220606_132028+seq122!Gas Purity.jpg</a:t>
            </a:r>
          </a:p>
          <a:p>
            <a:pPr>
              <a:tabLst>
                <a:tab pos="1254125" algn="l"/>
              </a:tabLst>
            </a:pPr>
            <a:r>
              <a:rPr lang="en-US" dirty="0"/>
              <a:t>20220606_132112.jpg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726AC37B-9314-BC66-63B5-79622D4B01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545" y="191387"/>
            <a:ext cx="2834942" cy="6294474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353FC5E6-B080-54D3-90BE-5B06528A86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70" y="834189"/>
            <a:ext cx="2111925" cy="4689145"/>
          </a:xfrm>
          <a:prstGeom prst="rect">
            <a:avLst/>
          </a:prstGeom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77CE8BCC-704A-7942-FA85-E1206BB10F7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91" y="1411704"/>
            <a:ext cx="1429466" cy="33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52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4468</TotalTime>
  <Words>10757</Words>
  <Application>Microsoft Office PowerPoint</Application>
  <PresentationFormat>Widescreen</PresentationFormat>
  <Paragraphs>2862</Paragraphs>
  <Slides>254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254</vt:i4>
      </vt:variant>
    </vt:vector>
  </HeadingPairs>
  <TitlesOfParts>
    <vt:vector size="258" baseType="lpstr">
      <vt:lpstr>Arial</vt:lpstr>
      <vt:lpstr>Calibri</vt:lpstr>
      <vt:lpstr>Calibri Light</vt:lpstr>
      <vt:lpstr>Office Theme</vt:lpstr>
      <vt:lpstr>PowerPoint Presentation</vt:lpstr>
      <vt:lpstr>Prairie Island Site Survey - Summary</vt:lpstr>
      <vt:lpstr>Prairie Island Site Survey - Summary</vt:lpstr>
      <vt:lpstr>Budgetary Quote</vt:lpstr>
      <vt:lpstr>Background Details</vt:lpstr>
      <vt:lpstr>Prairie Island Site Survey - Summary</vt:lpstr>
      <vt:lpstr>Gauges with Needles - examples</vt:lpstr>
      <vt:lpstr>Gauges with Needles – Need to tape tail</vt:lpstr>
      <vt:lpstr>Gauges with Needles – Remove sticker</vt:lpstr>
      <vt:lpstr>Gauges with Needles – High Location</vt:lpstr>
      <vt:lpstr>Prairie Island Site Survey - Summary</vt:lpstr>
      <vt:lpstr>Numeric Displays - examples</vt:lpstr>
      <vt:lpstr>Prairie Island Site Survey - Summary</vt:lpstr>
      <vt:lpstr>Indicator Lights - examples</vt:lpstr>
      <vt:lpstr>Prairie Island Site Survey - Summary</vt:lpstr>
      <vt:lpstr>Prairie Island Site Survey - Summary</vt:lpstr>
      <vt:lpstr>Thermometers -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Sim</dc:creator>
  <cp:lastModifiedBy>Harry Sim</cp:lastModifiedBy>
  <cp:revision>158</cp:revision>
  <dcterms:created xsi:type="dcterms:W3CDTF">2022-06-29T04:53:15Z</dcterms:created>
  <dcterms:modified xsi:type="dcterms:W3CDTF">2023-09-25T00:55:21Z</dcterms:modified>
</cp:coreProperties>
</file>